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35"/>
  </p:notesMasterIdLst>
  <p:handoutMasterIdLst>
    <p:handoutMasterId r:id="rId36"/>
  </p:handoutMasterIdLst>
  <p:sldIdLst>
    <p:sldId id="257" r:id="rId5"/>
    <p:sldId id="519" r:id="rId6"/>
    <p:sldId id="281" r:id="rId7"/>
    <p:sldId id="346" r:id="rId8"/>
    <p:sldId id="577" r:id="rId9"/>
    <p:sldId id="558" r:id="rId10"/>
    <p:sldId id="581" r:id="rId11"/>
    <p:sldId id="586" r:id="rId12"/>
    <p:sldId id="587" r:id="rId13"/>
    <p:sldId id="588" r:id="rId14"/>
    <p:sldId id="589" r:id="rId15"/>
    <p:sldId id="590" r:id="rId16"/>
    <p:sldId id="585" r:id="rId17"/>
    <p:sldId id="285" r:id="rId18"/>
    <p:sldId id="592" r:id="rId19"/>
    <p:sldId id="568" r:id="rId20"/>
    <p:sldId id="593" r:id="rId21"/>
    <p:sldId id="597" r:id="rId22"/>
    <p:sldId id="598" r:id="rId23"/>
    <p:sldId id="599" r:id="rId24"/>
    <p:sldId id="596" r:id="rId25"/>
    <p:sldId id="595" r:id="rId26"/>
    <p:sldId id="591" r:id="rId27"/>
    <p:sldId id="594" r:id="rId28"/>
    <p:sldId id="583" r:id="rId29"/>
    <p:sldId id="578" r:id="rId30"/>
    <p:sldId id="584" r:id="rId31"/>
    <p:sldId id="579" r:id="rId32"/>
    <p:sldId id="572" r:id="rId33"/>
    <p:sldId id="573" r:id="rId34"/>
  </p:sldIdLst>
  <p:sldSz cx="12192000" cy="6858000"/>
  <p:notesSz cx="6858000" cy="9144000"/>
  <p:embeddedFontLst>
    <p:embeddedFont>
      <p:font typeface="Calibri" panose="020F0502020204030204" pitchFamily="34" charset="0"/>
      <p:regular r:id="rId37"/>
      <p:bold r:id="rId38"/>
      <p:italic r:id="rId39"/>
      <p:boldItalic r:id="rId40"/>
    </p:embeddedFont>
    <p:embeddedFont>
      <p:font typeface="KPMG Bold" panose="020B0604020202020204" charset="0"/>
      <p:bold r:id="rId41"/>
      <p:boldItalic r:id="rId42"/>
    </p:embeddedFont>
  </p:embeddedFontLst>
  <p:custDataLst>
    <p:tags r:id="rId4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ite, Catherine" initials="WC" lastIdx="80" clrIdx="0">
    <p:extLst>
      <p:ext uri="{19B8F6BF-5375-455C-9EA6-DF929625EA0E}">
        <p15:presenceInfo xmlns:p15="http://schemas.microsoft.com/office/powerpoint/2012/main" userId="S::cjwhite@kpmg.ca::0dea3d63-dcad-4748-a310-11ef28cac8a4" providerId="AD"/>
      </p:ext>
    </p:extLst>
  </p:cmAuthor>
  <p:cmAuthor id="2" name="Rosli, Saifun" initials="RS" lastIdx="24" clrIdx="1">
    <p:extLst>
      <p:ext uri="{19B8F6BF-5375-455C-9EA6-DF929625EA0E}">
        <p15:presenceInfo xmlns:p15="http://schemas.microsoft.com/office/powerpoint/2012/main" userId="S::Saifun.BinAhmadRosli@KPMG.co.uk::970add96-9dc8-4349-9b4f-4aeb9a30bf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AFF"/>
    <a:srgbClr val="007F00"/>
    <a:srgbClr val="9FE6FF"/>
    <a:srgbClr val="E8DCE0"/>
    <a:srgbClr val="E5E5E5"/>
    <a:srgbClr val="005A84"/>
    <a:srgbClr val="AB0D82"/>
    <a:srgbClr val="098E7E"/>
    <a:srgbClr val="B497FF"/>
    <a:srgbClr val="510D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77438" autoAdjust="0"/>
  </p:normalViewPr>
  <p:slideViewPr>
    <p:cSldViewPr snapToGrid="0" showGuides="1">
      <p:cViewPr varScale="1">
        <p:scale>
          <a:sx n="88" d="100"/>
          <a:sy n="88" d="100"/>
        </p:scale>
        <p:origin x="1632" y="90"/>
      </p:cViewPr>
      <p:guideLst/>
    </p:cSldViewPr>
  </p:slideViewPr>
  <p:outlineViewPr>
    <p:cViewPr>
      <p:scale>
        <a:sx n="33" d="100"/>
        <a:sy n="33" d="100"/>
      </p:scale>
      <p:origin x="0" y="-585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8" d="100"/>
          <a:sy n="48" d="100"/>
        </p:scale>
        <p:origin x="4674" y="119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openxmlformats.org/officeDocument/2006/relationships/tags" Target="tags/tag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2.fntdata"/><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font" Target="fonts/font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54D5F6-3183-428A-85C8-51C26DD4B5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Arial" panose="020B0604020202020204" pitchFamily="34" charset="0"/>
            </a:endParaRPr>
          </a:p>
        </p:txBody>
      </p:sp>
      <p:sp>
        <p:nvSpPr>
          <p:cNvPr id="3" name="Date Placeholder 2">
            <a:extLst>
              <a:ext uri="{FF2B5EF4-FFF2-40B4-BE49-F238E27FC236}">
                <a16:creationId xmlns:a16="http://schemas.microsoft.com/office/drawing/2014/main" id="{F1608F93-CC89-4063-A187-7B1597877F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ABA84C-EC3E-4598-9C4D-8CE1D2A956F5}" type="datetimeFigureOut">
              <a:rPr lang="en-GB" smtClean="0">
                <a:latin typeface="Arial" panose="020B0604020202020204" pitchFamily="34" charset="0"/>
              </a:rPr>
              <a:t>21/03/2023</a:t>
            </a:fld>
            <a:endParaRPr lang="en-GB" dirty="0">
              <a:latin typeface="Arial" panose="020B0604020202020204" pitchFamily="34" charset="0"/>
            </a:endParaRPr>
          </a:p>
        </p:txBody>
      </p:sp>
      <p:sp>
        <p:nvSpPr>
          <p:cNvPr id="4" name="Footer Placeholder 3">
            <a:extLst>
              <a:ext uri="{FF2B5EF4-FFF2-40B4-BE49-F238E27FC236}">
                <a16:creationId xmlns:a16="http://schemas.microsoft.com/office/drawing/2014/main" id="{EE24D309-D941-4AA7-AD70-D334F1D5923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Arial" panose="020B0604020202020204" pitchFamily="34" charset="0"/>
            </a:endParaRPr>
          </a:p>
        </p:txBody>
      </p:sp>
      <p:sp>
        <p:nvSpPr>
          <p:cNvPr id="5" name="Slide Number Placeholder 4">
            <a:extLst>
              <a:ext uri="{FF2B5EF4-FFF2-40B4-BE49-F238E27FC236}">
                <a16:creationId xmlns:a16="http://schemas.microsoft.com/office/drawing/2014/main" id="{B1E99044-B362-4E47-A054-164531AC8F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0C0F9D0-9E03-483D-AC3B-FCB5CBA393CA}" type="slidenum">
              <a:rPr lang="en-GB" smtClean="0">
                <a:latin typeface="Arial" panose="020B0604020202020204" pitchFamily="34" charset="0"/>
              </a:rPr>
              <a:t>‹#›</a:t>
            </a:fld>
            <a:endParaRPr lang="en-GB" dirty="0">
              <a:latin typeface="Arial" panose="020B0604020202020204" pitchFamily="34" charset="0"/>
            </a:endParaRPr>
          </a:p>
        </p:txBody>
      </p:sp>
    </p:spTree>
    <p:extLst>
      <p:ext uri="{BB962C8B-B14F-4D97-AF65-F5344CB8AC3E}">
        <p14:creationId xmlns:p14="http://schemas.microsoft.com/office/powerpoint/2010/main" val="3754302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jpg>
</file>

<file path=ppt/media/image43.jpg>
</file>

<file path=ppt/media/image44.gif>
</file>

<file path=ppt/media/image45.jpg>
</file>

<file path=ppt/media/image46.jpg>
</file>

<file path=ppt/media/image47.jpg>
</file>

<file path=ppt/media/image48.jp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sv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C57A4BF-14E0-48E2-B42F-B29D277000AB}" type="datetimeFigureOut">
              <a:rPr lang="en-GB" smtClean="0"/>
              <a:pPr/>
              <a:t>21/03/2023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9B5D948F-A673-4DC7-A0E9-FA274EAF3634}" type="slidenum">
              <a:rPr lang="en-GB" smtClean="0"/>
              <a:pPr/>
              <a:t>‹#›</a:t>
            </a:fld>
            <a:endParaRPr lang="en-GB" dirty="0"/>
          </a:p>
        </p:txBody>
      </p:sp>
    </p:spTree>
    <p:extLst>
      <p:ext uri="{BB962C8B-B14F-4D97-AF65-F5344CB8AC3E}">
        <p14:creationId xmlns:p14="http://schemas.microsoft.com/office/powerpoint/2010/main" val="3491308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1" dirty="0">
                <a:effectLst/>
                <a:latin typeface="+mn-lt"/>
                <a:ea typeface="Calibri" panose="020F0502020204030204" pitchFamily="34" charset="0"/>
                <a:cs typeface="Times New Roman" panose="02020603050405020304" pitchFamily="18" charset="0"/>
              </a:rPr>
              <a:t>MARISA</a:t>
            </a:r>
            <a:endParaRPr lang="en-AU" sz="8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a:t>
            </a:fld>
            <a:endParaRPr lang="en-GB" dirty="0"/>
          </a:p>
        </p:txBody>
      </p:sp>
    </p:spTree>
    <p:extLst>
      <p:ext uri="{BB962C8B-B14F-4D97-AF65-F5344CB8AC3E}">
        <p14:creationId xmlns:p14="http://schemas.microsoft.com/office/powerpoint/2010/main" val="2688883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10</a:t>
            </a:fld>
            <a:endParaRPr lang="en-GB" dirty="0"/>
          </a:p>
        </p:txBody>
      </p:sp>
    </p:spTree>
    <p:extLst>
      <p:ext uri="{BB962C8B-B14F-4D97-AF65-F5344CB8AC3E}">
        <p14:creationId xmlns:p14="http://schemas.microsoft.com/office/powerpoint/2010/main" val="61754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11</a:t>
            </a:fld>
            <a:endParaRPr lang="en-GB" dirty="0"/>
          </a:p>
        </p:txBody>
      </p:sp>
    </p:spTree>
    <p:extLst>
      <p:ext uri="{BB962C8B-B14F-4D97-AF65-F5344CB8AC3E}">
        <p14:creationId xmlns:p14="http://schemas.microsoft.com/office/powerpoint/2010/main" val="1508988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12</a:t>
            </a:fld>
            <a:endParaRPr lang="en-GB" dirty="0"/>
          </a:p>
        </p:txBody>
      </p:sp>
    </p:spTree>
    <p:extLst>
      <p:ext uri="{BB962C8B-B14F-4D97-AF65-F5344CB8AC3E}">
        <p14:creationId xmlns:p14="http://schemas.microsoft.com/office/powerpoint/2010/main" val="1979188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13</a:t>
            </a:fld>
            <a:endParaRPr lang="en-GB" dirty="0"/>
          </a:p>
        </p:txBody>
      </p:sp>
    </p:spTree>
    <p:extLst>
      <p:ext uri="{BB962C8B-B14F-4D97-AF65-F5344CB8AC3E}">
        <p14:creationId xmlns:p14="http://schemas.microsoft.com/office/powerpoint/2010/main" val="1285091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 </a:t>
            </a:r>
            <a:r>
              <a:rPr lang="en-US" sz="1200" b="1" dirty="0">
                <a:effectLst/>
                <a:latin typeface="+mn-lt"/>
                <a:ea typeface="Calibri" panose="020F0502020204030204" pitchFamily="34" charset="0"/>
                <a:cs typeface="Times New Roman" panose="02020603050405020304" pitchFamily="18" charset="0"/>
                <a:sym typeface="Wingdings" panose="05000000000000000000" pitchFamily="2" charset="2"/>
              </a:rPr>
              <a:t>BRIANNA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14</a:t>
            </a:fld>
            <a:endParaRPr lang="en-GB" dirty="0"/>
          </a:p>
        </p:txBody>
      </p:sp>
    </p:spTree>
    <p:extLst>
      <p:ext uri="{BB962C8B-B14F-4D97-AF65-F5344CB8AC3E}">
        <p14:creationId xmlns:p14="http://schemas.microsoft.com/office/powerpoint/2010/main" val="2929067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374151"/>
                </a:solidFill>
                <a:effectLst/>
                <a:latin typeface="+mn-lt"/>
              </a:rPr>
              <a:t>BRIANNA</a:t>
            </a:r>
            <a:endParaRPr lang="en-AU" dirty="0">
              <a:latin typeface="+mn-lt"/>
            </a:endParaRPr>
          </a:p>
          <a:p>
            <a:endParaRPr lang="en-AU"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15</a:t>
            </a:fld>
            <a:endParaRPr lang="en-GB" dirty="0"/>
          </a:p>
        </p:txBody>
      </p:sp>
    </p:spTree>
    <p:extLst>
      <p:ext uri="{BB962C8B-B14F-4D97-AF65-F5344CB8AC3E}">
        <p14:creationId xmlns:p14="http://schemas.microsoft.com/office/powerpoint/2010/main" val="1087373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BRIANNA</a:t>
            </a:r>
          </a:p>
          <a:p>
            <a:pPr algn="l">
              <a:buFont typeface="Arial" panose="020B0604020202020204" pitchFamily="34" charset="0"/>
              <a:buNone/>
            </a:pPr>
            <a:r>
              <a:rPr lang="en-US" b="1" i="0" dirty="0">
                <a:solidFill>
                  <a:srgbClr val="374151"/>
                </a:solidFill>
                <a:effectLst/>
                <a:latin typeface="+mn-lt"/>
              </a:rPr>
              <a:t>There are multiple diagnoses in the dataset. 3 Major groups are Healthy, BE, and Cancer. BE is the only known precursor to cancer. There are different stages. Low or no dysplasia and high-grade dysplasia.</a:t>
            </a:r>
          </a:p>
          <a:p>
            <a:pPr algn="l">
              <a:buFont typeface="Arial" panose="020B0604020202020204" pitchFamily="34" charset="0"/>
              <a:buNone/>
            </a:pPr>
            <a:r>
              <a:rPr lang="en-US" b="1" i="0" dirty="0">
                <a:solidFill>
                  <a:srgbClr val="374151"/>
                </a:solidFill>
                <a:effectLst/>
                <a:latin typeface="+mn-lt"/>
              </a:rPr>
              <a:t>LGD is of particular interest because these patients could avoid HGD if diagnosed and treated early. Treatment for HGD is similar to treatment for </a:t>
            </a:r>
            <a:r>
              <a:rPr lang="en-US" b="1" i="0" dirty="0" err="1">
                <a:solidFill>
                  <a:srgbClr val="374151"/>
                </a:solidFill>
                <a:effectLst/>
                <a:latin typeface="+mn-lt"/>
              </a:rPr>
              <a:t>Oesophageal</a:t>
            </a:r>
            <a:r>
              <a:rPr lang="en-US" b="1" i="0" dirty="0">
                <a:solidFill>
                  <a:srgbClr val="374151"/>
                </a:solidFill>
                <a:effectLst/>
                <a:latin typeface="+mn-lt"/>
              </a:rPr>
              <a:t> cancer.</a:t>
            </a:r>
          </a:p>
          <a:p>
            <a:pPr algn="l">
              <a:buFont typeface="Arial" panose="020B0604020202020204" pitchFamily="34" charset="0"/>
              <a:buNone/>
            </a:pPr>
            <a:r>
              <a:rPr lang="en-US" b="1" i="0" dirty="0">
                <a:solidFill>
                  <a:srgbClr val="374151"/>
                </a:solidFill>
                <a:effectLst/>
                <a:latin typeface="+mn-lt"/>
              </a:rPr>
              <a:t>With this in mind, we have developed two groupings to test for.</a:t>
            </a:r>
          </a:p>
          <a:p>
            <a:pPr marL="228600" indent="-228600" algn="l">
              <a:buFont typeface="Arial" panose="020B0604020202020204" pitchFamily="34" charset="0"/>
              <a:buAutoNum type="arabicPeriod"/>
            </a:pPr>
            <a:r>
              <a:rPr lang="en-US" b="1" i="0" dirty="0">
                <a:solidFill>
                  <a:srgbClr val="374151"/>
                </a:solidFill>
                <a:effectLst/>
                <a:latin typeface="+mn-lt"/>
              </a:rPr>
              <a:t>Healthy or other</a:t>
            </a:r>
            <a:endParaRPr lang="en-AU" b="1" i="0" dirty="0">
              <a:solidFill>
                <a:srgbClr val="374151"/>
              </a:solidFill>
              <a:effectLst/>
              <a:latin typeface="+mn-lt"/>
            </a:endParaRPr>
          </a:p>
          <a:p>
            <a:pPr marL="228600" indent="-228600" algn="l">
              <a:buFont typeface="Arial" panose="020B0604020202020204" pitchFamily="34" charset="0"/>
              <a:buAutoNum type="arabicPeriod"/>
            </a:pPr>
            <a:r>
              <a:rPr lang="en-AU" b="1" i="0" dirty="0">
                <a:solidFill>
                  <a:srgbClr val="374151"/>
                </a:solidFill>
                <a:effectLst/>
                <a:latin typeface="+mn-lt"/>
              </a:rPr>
              <a:t>Exclude healthy, focus classifying LGD from HGD and cancer.</a:t>
            </a:r>
            <a:endParaRPr lang="en-US" b="1" i="0" dirty="0">
              <a:solidFill>
                <a:srgbClr val="374151"/>
              </a:solidFill>
              <a:effectLst/>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16</a:t>
            </a:fld>
            <a:endParaRPr lang="en-GB" dirty="0"/>
          </a:p>
        </p:txBody>
      </p:sp>
    </p:spTree>
    <p:extLst>
      <p:ext uri="{BB962C8B-B14F-4D97-AF65-F5344CB8AC3E}">
        <p14:creationId xmlns:p14="http://schemas.microsoft.com/office/powerpoint/2010/main" val="1070387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Brianna</a:t>
            </a:r>
          </a:p>
          <a:p>
            <a:endParaRPr lang="en-AU" b="1" dirty="0"/>
          </a:p>
          <a:p>
            <a:r>
              <a:rPr lang="en-AU" dirty="0"/>
              <a:t>Can we make predictions without blood data at all? </a:t>
            </a:r>
          </a:p>
          <a:p>
            <a:r>
              <a:rPr lang="en-AU" dirty="0"/>
              <a:t>Wet lab data has measurement and ratio values for each protein</a:t>
            </a:r>
          </a:p>
          <a:p>
            <a:pPr marL="228600" indent="-228600">
              <a:buAutoNum type="arabicPeriod"/>
            </a:pPr>
            <a:r>
              <a:rPr lang="en-AU" dirty="0"/>
              <a:t>We don’t know how the ratio value was generated, which means we don’t know if both hospitals followed the same formula. = Test without ratio values</a:t>
            </a:r>
          </a:p>
          <a:p>
            <a:pPr marL="228600" indent="-228600">
              <a:buAutoNum type="arabicPeriod"/>
            </a:pPr>
            <a:r>
              <a:rPr lang="en-AU" dirty="0"/>
              <a:t>We don’t know why they created ratio values. There must be a reason = Test with ratio values instead of measurements</a:t>
            </a:r>
          </a:p>
          <a:p>
            <a:pPr marL="228600" indent="-228600">
              <a:buAutoNum type="arabicPeriod"/>
            </a:pPr>
            <a:endParaRPr lang="en-AU"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18</a:t>
            </a:fld>
            <a:endParaRPr lang="en-GB" dirty="0"/>
          </a:p>
        </p:txBody>
      </p:sp>
    </p:spTree>
    <p:extLst>
      <p:ext uri="{BB962C8B-B14F-4D97-AF65-F5344CB8AC3E}">
        <p14:creationId xmlns:p14="http://schemas.microsoft.com/office/powerpoint/2010/main" val="586509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Brianna</a:t>
            </a:r>
          </a:p>
          <a:p>
            <a:endParaRPr lang="en-AU" b="1" dirty="0"/>
          </a:p>
          <a:p>
            <a:pPr marL="228600" indent="-228600">
              <a:buAutoNum type="arabicPeriod"/>
            </a:pPr>
            <a:r>
              <a:rPr lang="en-AU" dirty="0"/>
              <a:t>Supervised ML was the obvious choice because we know which clusters to look for.</a:t>
            </a:r>
          </a:p>
          <a:p>
            <a:pPr marL="228600" indent="-228600">
              <a:buAutoNum type="arabicPeriod"/>
            </a:pPr>
            <a:r>
              <a:rPr lang="en-AU" dirty="0"/>
              <a:t>Settled on four classification models to try.</a:t>
            </a:r>
          </a:p>
        </p:txBody>
      </p:sp>
      <p:sp>
        <p:nvSpPr>
          <p:cNvPr id="4" name="Slide Number Placeholder 3"/>
          <p:cNvSpPr>
            <a:spLocks noGrp="1"/>
          </p:cNvSpPr>
          <p:nvPr>
            <p:ph type="sldNum" sz="quarter" idx="5"/>
          </p:nvPr>
        </p:nvSpPr>
        <p:spPr/>
        <p:txBody>
          <a:bodyPr/>
          <a:lstStyle/>
          <a:p>
            <a:fld id="{9B5D948F-A673-4DC7-A0E9-FA274EAF3634}" type="slidenum">
              <a:rPr lang="en-GB" smtClean="0"/>
              <a:pPr/>
              <a:t>19</a:t>
            </a:fld>
            <a:endParaRPr lang="en-GB" dirty="0"/>
          </a:p>
        </p:txBody>
      </p:sp>
    </p:spTree>
    <p:extLst>
      <p:ext uri="{BB962C8B-B14F-4D97-AF65-F5344CB8AC3E}">
        <p14:creationId xmlns:p14="http://schemas.microsoft.com/office/powerpoint/2010/main" val="3407236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Brianna</a:t>
            </a:r>
          </a:p>
          <a:p>
            <a:endParaRPr lang="en-AU" b="1" dirty="0"/>
          </a:p>
          <a:p>
            <a:r>
              <a:rPr lang="en-AU" b="0" dirty="0"/>
              <a:t>Create function for each model type and use grid search to find best parameters.</a:t>
            </a:r>
          </a:p>
          <a:p>
            <a:r>
              <a:rPr lang="en-AU" b="0" dirty="0"/>
              <a:t>Function saves the model, scaler and records performance in csv file.</a:t>
            </a:r>
          </a:p>
          <a:p>
            <a:pPr marL="342900" indent="-342900" algn="l">
              <a:spcAft>
                <a:spcPts val="600"/>
              </a:spcAft>
              <a:buAutoNum type="arabicPeriod"/>
            </a:pPr>
            <a:r>
              <a:rPr lang="en-AU" sz="1200" b="1" dirty="0">
                <a:solidFill>
                  <a:schemeClr val="tx2"/>
                </a:solidFill>
              </a:rPr>
              <a:t>Explored Logistic Regression, Decision Trees, Random Forest and SVM.</a:t>
            </a:r>
          </a:p>
          <a:p>
            <a:pPr marL="342900" indent="-342900" algn="l">
              <a:spcAft>
                <a:spcPts val="600"/>
              </a:spcAft>
              <a:buAutoNum type="arabicPeriod"/>
            </a:pPr>
            <a:r>
              <a:rPr lang="en-AU" sz="1200" b="1" dirty="0">
                <a:solidFill>
                  <a:schemeClr val="tx2"/>
                </a:solidFill>
              </a:rPr>
              <a:t>Create each model with parameter optimisation</a:t>
            </a:r>
          </a:p>
          <a:p>
            <a:pPr marL="342900" indent="-342900" algn="l">
              <a:spcAft>
                <a:spcPts val="600"/>
              </a:spcAft>
              <a:buAutoNum type="arabicPeriod"/>
            </a:pPr>
            <a:r>
              <a:rPr lang="en-AU" sz="1200" b="1" dirty="0">
                <a:solidFill>
                  <a:schemeClr val="tx2"/>
                </a:solidFill>
              </a:rPr>
              <a:t>Run each model with 4 inputs and test for 2 targets = 8 instances per model</a:t>
            </a:r>
          </a:p>
          <a:p>
            <a:pPr marL="342900" indent="-342900" algn="l">
              <a:spcAft>
                <a:spcPts val="600"/>
              </a:spcAft>
              <a:buAutoNum type="arabicPeriod"/>
            </a:pPr>
            <a:r>
              <a:rPr lang="en-AU" sz="1200" b="1" dirty="0">
                <a:solidFill>
                  <a:schemeClr val="tx2"/>
                </a:solidFill>
              </a:rPr>
              <a:t>Logistic Regression was also run without parameter optimisation for comparison</a:t>
            </a:r>
          </a:p>
          <a:p>
            <a:endParaRPr lang="en-AU" b="0"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20</a:t>
            </a:fld>
            <a:endParaRPr lang="en-GB" dirty="0"/>
          </a:p>
        </p:txBody>
      </p:sp>
    </p:spTree>
    <p:extLst>
      <p:ext uri="{BB962C8B-B14F-4D97-AF65-F5344CB8AC3E}">
        <p14:creationId xmlns:p14="http://schemas.microsoft.com/office/powerpoint/2010/main" val="2933627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2</a:t>
            </a:fld>
            <a:endParaRPr lang="en-GB" dirty="0"/>
          </a:p>
        </p:txBody>
      </p:sp>
    </p:spTree>
    <p:extLst>
      <p:ext uri="{BB962C8B-B14F-4D97-AF65-F5344CB8AC3E}">
        <p14:creationId xmlns:p14="http://schemas.microsoft.com/office/powerpoint/2010/main" val="26491282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1" i="0" dirty="0">
                <a:solidFill>
                  <a:srgbClr val="374151"/>
                </a:solidFill>
                <a:effectLst/>
                <a:latin typeface="+mn-lt"/>
              </a:rPr>
              <a:t>BRIANNA</a:t>
            </a: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23</a:t>
            </a:fld>
            <a:endParaRPr lang="en-GB" dirty="0"/>
          </a:p>
        </p:txBody>
      </p:sp>
    </p:spTree>
    <p:extLst>
      <p:ext uri="{BB962C8B-B14F-4D97-AF65-F5344CB8AC3E}">
        <p14:creationId xmlns:p14="http://schemas.microsoft.com/office/powerpoint/2010/main" val="41169803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374151"/>
                </a:solidFill>
                <a:effectLst/>
                <a:latin typeface="+mn-lt"/>
              </a:rPr>
              <a:t>BRIANNA</a:t>
            </a:r>
            <a:endParaRPr lang="en-AU" dirty="0">
              <a:latin typeface="+mn-lt"/>
            </a:endParaRPr>
          </a:p>
          <a:p>
            <a:endParaRPr lang="en-AU"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24</a:t>
            </a:fld>
            <a:endParaRPr lang="en-GB" dirty="0"/>
          </a:p>
        </p:txBody>
      </p:sp>
    </p:spTree>
    <p:extLst>
      <p:ext uri="{BB962C8B-B14F-4D97-AF65-F5344CB8AC3E}">
        <p14:creationId xmlns:p14="http://schemas.microsoft.com/office/powerpoint/2010/main" val="14107985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26</a:t>
            </a:fld>
            <a:endParaRPr lang="en-GB" dirty="0"/>
          </a:p>
        </p:txBody>
      </p:sp>
    </p:spTree>
    <p:extLst>
      <p:ext uri="{BB962C8B-B14F-4D97-AF65-F5344CB8AC3E}">
        <p14:creationId xmlns:p14="http://schemas.microsoft.com/office/powerpoint/2010/main" val="25141052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p:txBody>
      </p:sp>
      <p:sp>
        <p:nvSpPr>
          <p:cNvPr id="4" name="Slide Number Placeholder 3"/>
          <p:cNvSpPr>
            <a:spLocks noGrp="1"/>
          </p:cNvSpPr>
          <p:nvPr>
            <p:ph type="sldNum" sz="quarter" idx="5"/>
          </p:nvPr>
        </p:nvSpPr>
        <p:spPr/>
        <p:txBody>
          <a:bodyPr/>
          <a:lstStyle/>
          <a:p>
            <a:fld id="{9B5D948F-A673-4DC7-A0E9-FA274EAF3634}" type="slidenum">
              <a:rPr lang="en-GB" smtClean="0"/>
              <a:pPr/>
              <a:t>27</a:t>
            </a:fld>
            <a:endParaRPr lang="en-GB" dirty="0"/>
          </a:p>
        </p:txBody>
      </p:sp>
    </p:spTree>
    <p:extLst>
      <p:ext uri="{BB962C8B-B14F-4D97-AF65-F5344CB8AC3E}">
        <p14:creationId xmlns:p14="http://schemas.microsoft.com/office/powerpoint/2010/main" val="31924337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ROB</a:t>
            </a:r>
          </a:p>
          <a:p>
            <a:pPr marL="171450" indent="-171450">
              <a:buFont typeface="Arial" panose="020B0604020202020204" pitchFamily="34" charset="0"/>
              <a:buChar char="•"/>
            </a:pPr>
            <a:r>
              <a:rPr lang="en-AU" b="0" dirty="0"/>
              <a:t>Now for a look at the output - our interactive dashboard</a:t>
            </a:r>
          </a:p>
        </p:txBody>
      </p:sp>
      <p:sp>
        <p:nvSpPr>
          <p:cNvPr id="4" name="Slide Number Placeholder 3"/>
          <p:cNvSpPr>
            <a:spLocks noGrp="1"/>
          </p:cNvSpPr>
          <p:nvPr>
            <p:ph type="sldNum" sz="quarter" idx="5"/>
          </p:nvPr>
        </p:nvSpPr>
        <p:spPr/>
        <p:txBody>
          <a:bodyPr/>
          <a:lstStyle/>
          <a:p>
            <a:fld id="{9B5D948F-A673-4DC7-A0E9-FA274EAF3634}" type="slidenum">
              <a:rPr lang="en-GB" smtClean="0"/>
              <a:pPr/>
              <a:t>28</a:t>
            </a:fld>
            <a:endParaRPr lang="en-GB" dirty="0"/>
          </a:p>
        </p:txBody>
      </p:sp>
    </p:spTree>
    <p:extLst>
      <p:ext uri="{BB962C8B-B14F-4D97-AF65-F5344CB8AC3E}">
        <p14:creationId xmlns:p14="http://schemas.microsoft.com/office/powerpoint/2010/main" val="16531060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374151"/>
                </a:solidFill>
                <a:effectLst/>
                <a:latin typeface="+mn-lt"/>
              </a:rPr>
              <a:t>There’s opportunities for future development and expansion of this project, such as incorporating additional data sources or expanding the scope of the analysis.</a:t>
            </a:r>
          </a:p>
          <a:p>
            <a:pPr marL="628650" lvl="1" indent="-171450">
              <a:buFontTx/>
              <a:buChar char="-"/>
            </a:pPr>
            <a:r>
              <a:rPr lang="en-US" b="0" i="0" dirty="0">
                <a:solidFill>
                  <a:srgbClr val="374151"/>
                </a:solidFill>
                <a:effectLst/>
                <a:latin typeface="+mn-lt"/>
              </a:rPr>
              <a:t>For example useful mortgage delinquency data, inflation data, and other key macroeconomic housing market indicators</a:t>
            </a:r>
          </a:p>
          <a:p>
            <a:pPr marL="171450" indent="-171450">
              <a:buFontTx/>
              <a:buChar char="-"/>
            </a:pPr>
            <a:r>
              <a:rPr lang="en-US" b="0" i="0" dirty="0">
                <a:solidFill>
                  <a:srgbClr val="374151"/>
                </a:solidFill>
                <a:effectLst/>
                <a:latin typeface="+mn-lt"/>
              </a:rPr>
              <a:t>Improved layout css and html</a:t>
            </a:r>
          </a:p>
          <a:p>
            <a:pPr marL="628650" lvl="1" indent="-171450">
              <a:buFontTx/>
              <a:buChar char="-"/>
            </a:pPr>
            <a:r>
              <a:rPr lang="en-US" b="0" i="0" dirty="0">
                <a:solidFill>
                  <a:srgbClr val="374151"/>
                </a:solidFill>
                <a:effectLst/>
                <a:latin typeface="+mn-lt"/>
              </a:rPr>
              <a:t>Time consuming, </a:t>
            </a:r>
          </a:p>
          <a:p>
            <a:pPr marL="171450" indent="-171450">
              <a:buFontTx/>
              <a:buChar char="-"/>
            </a:pPr>
            <a:r>
              <a:rPr lang="en-US" b="0" i="0" dirty="0">
                <a:solidFill>
                  <a:srgbClr val="374151"/>
                </a:solidFill>
                <a:effectLst/>
                <a:latin typeface="+mn-lt"/>
              </a:rPr>
              <a:t>More interactivity</a:t>
            </a:r>
          </a:p>
          <a:p>
            <a:pPr marL="171450" indent="-171450">
              <a:buFontTx/>
              <a:buChar char="-"/>
            </a:pPr>
            <a:r>
              <a:rPr lang="en-US" b="0" i="0" dirty="0">
                <a:solidFill>
                  <a:srgbClr val="374151"/>
                </a:solidFill>
                <a:effectLst/>
                <a:latin typeface="+mn-lt"/>
              </a:rPr>
              <a:t>Database setup</a:t>
            </a:r>
          </a:p>
          <a:p>
            <a:pPr algn="l"/>
            <a:r>
              <a:rPr lang="en-US" b="0" i="0" dirty="0">
                <a:solidFill>
                  <a:srgbClr val="000000"/>
                </a:solidFill>
                <a:effectLst/>
                <a:latin typeface="+mn-lt"/>
              </a:rPr>
              <a:t>The current setup uses SQLAlchemy as the Object Relational Mapper (ORM) to interact with a remote database hosted on Amazon Web Services (AWS). The database username and password are stored in a </a:t>
            </a:r>
            <a:r>
              <a:rPr lang="en-US" b="0" i="0" dirty="0" err="1">
                <a:solidFill>
                  <a:srgbClr val="000000"/>
                </a:solidFill>
                <a:effectLst/>
                <a:latin typeface="+mn-lt"/>
              </a:rPr>
              <a:t>gitignore</a:t>
            </a:r>
            <a:r>
              <a:rPr lang="en-US" b="0" i="0" dirty="0">
                <a:solidFill>
                  <a:srgbClr val="000000"/>
                </a:solidFill>
                <a:effectLst/>
                <a:latin typeface="+mn-lt"/>
              </a:rPr>
              <a:t> file (console.py) to protect sensitive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n-lt"/>
              </a:rPr>
              <a:t>A simpler and more straightforward solution, would be to switch the database to a local SQLite database that is stored as a file on the user’s local machine. The SQLite database does not require a remote connection or authentication, so there is no need to store the database credentials in a separate file.</a:t>
            </a:r>
          </a:p>
          <a:p>
            <a:pPr algn="l"/>
            <a:r>
              <a:rPr lang="en-US" b="0" i="0" dirty="0">
                <a:solidFill>
                  <a:srgbClr val="000000"/>
                </a:solidFill>
                <a:effectLst/>
                <a:latin typeface="+mn-lt"/>
              </a:rPr>
              <a:t>With the current setup, the database is hosted remotely on AWS and requires a connection over the internet, which can be slower and more susceptible to network issues. With the SQLite option, the database is stored locally on the user's machine, which allows for faster access times and eliminates the need for a remote connection.</a:t>
            </a:r>
          </a:p>
          <a:p>
            <a:pPr marL="171450" indent="-171450">
              <a:buFontTx/>
              <a:buChar char="-"/>
            </a:pPr>
            <a:endParaRPr lang="en-AU" dirty="0">
              <a:latin typeface="+mn-lt"/>
            </a:endParaRPr>
          </a:p>
        </p:txBody>
      </p:sp>
      <p:sp>
        <p:nvSpPr>
          <p:cNvPr id="4" name="Slide Number Placeholder 3"/>
          <p:cNvSpPr>
            <a:spLocks noGrp="1"/>
          </p:cNvSpPr>
          <p:nvPr>
            <p:ph type="sldNum" sz="quarter" idx="5"/>
          </p:nvPr>
        </p:nvSpPr>
        <p:spPr/>
        <p:txBody>
          <a:bodyPr/>
          <a:lstStyle/>
          <a:p>
            <a:fld id="{9B5D948F-A673-4DC7-A0E9-FA274EAF3634}" type="slidenum">
              <a:rPr lang="en-GB" smtClean="0"/>
              <a:pPr/>
              <a:t>29</a:t>
            </a:fld>
            <a:endParaRPr lang="en-GB" dirty="0"/>
          </a:p>
        </p:txBody>
      </p:sp>
    </p:spTree>
    <p:extLst>
      <p:ext uri="{BB962C8B-B14F-4D97-AF65-F5344CB8AC3E}">
        <p14:creationId xmlns:p14="http://schemas.microsoft.com/office/powerpoint/2010/main" val="42028906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That’s the end of our presentation, so now we’ll open up to some questions.</a:t>
            </a:r>
          </a:p>
        </p:txBody>
      </p:sp>
      <p:sp>
        <p:nvSpPr>
          <p:cNvPr id="4" name="Slide Number Placeholder 3"/>
          <p:cNvSpPr>
            <a:spLocks noGrp="1"/>
          </p:cNvSpPr>
          <p:nvPr>
            <p:ph type="sldNum" sz="quarter" idx="5"/>
          </p:nvPr>
        </p:nvSpPr>
        <p:spPr/>
        <p:txBody>
          <a:bodyPr/>
          <a:lstStyle/>
          <a:p>
            <a:fld id="{9B5D948F-A673-4DC7-A0E9-FA274EAF3634}" type="slidenum">
              <a:rPr lang="en-GB" smtClean="0"/>
              <a:pPr/>
              <a:t>30</a:t>
            </a:fld>
            <a:endParaRPr lang="en-GB" dirty="0"/>
          </a:p>
        </p:txBody>
      </p:sp>
    </p:spTree>
    <p:extLst>
      <p:ext uri="{BB962C8B-B14F-4D97-AF65-F5344CB8AC3E}">
        <p14:creationId xmlns:p14="http://schemas.microsoft.com/office/powerpoint/2010/main" val="4007992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effectLst/>
                <a:latin typeface="+mn-lt"/>
                <a:ea typeface="Calibri" panose="020F0502020204030204" pitchFamily="34" charset="0"/>
                <a:cs typeface="Times New Roman" panose="02020603050405020304" pitchFamily="18" charset="0"/>
              </a:rPr>
              <a:t>MARISA</a:t>
            </a:r>
            <a:endParaRPr lang="en-AU" sz="1200" u="sng" dirty="0"/>
          </a:p>
          <a:p>
            <a:endParaRPr lang="en-AU" b="1"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3</a:t>
            </a:fld>
            <a:endParaRPr lang="en-GB" dirty="0"/>
          </a:p>
        </p:txBody>
      </p:sp>
    </p:spTree>
    <p:extLst>
      <p:ext uri="{BB962C8B-B14F-4D97-AF65-F5344CB8AC3E}">
        <p14:creationId xmlns:p14="http://schemas.microsoft.com/office/powerpoint/2010/main" val="12107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4</a:t>
            </a:fld>
            <a:endParaRPr lang="en-GB" dirty="0"/>
          </a:p>
        </p:txBody>
      </p:sp>
    </p:spTree>
    <p:extLst>
      <p:ext uri="{BB962C8B-B14F-4D97-AF65-F5344CB8AC3E}">
        <p14:creationId xmlns:p14="http://schemas.microsoft.com/office/powerpoint/2010/main" val="303511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5</a:t>
            </a:fld>
            <a:endParaRPr lang="en-GB" dirty="0"/>
          </a:p>
        </p:txBody>
      </p:sp>
    </p:spTree>
    <p:extLst>
      <p:ext uri="{BB962C8B-B14F-4D97-AF65-F5344CB8AC3E}">
        <p14:creationId xmlns:p14="http://schemas.microsoft.com/office/powerpoint/2010/main" val="1743319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6</a:t>
            </a:fld>
            <a:endParaRPr lang="en-GB" dirty="0"/>
          </a:p>
        </p:txBody>
      </p:sp>
    </p:spTree>
    <p:extLst>
      <p:ext uri="{BB962C8B-B14F-4D97-AF65-F5344CB8AC3E}">
        <p14:creationId xmlns:p14="http://schemas.microsoft.com/office/powerpoint/2010/main" val="4043941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7</a:t>
            </a:fld>
            <a:endParaRPr lang="en-GB" dirty="0"/>
          </a:p>
        </p:txBody>
      </p:sp>
    </p:spTree>
    <p:extLst>
      <p:ext uri="{BB962C8B-B14F-4D97-AF65-F5344CB8AC3E}">
        <p14:creationId xmlns:p14="http://schemas.microsoft.com/office/powerpoint/2010/main" val="216064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8</a:t>
            </a:fld>
            <a:endParaRPr lang="en-GB" dirty="0"/>
          </a:p>
        </p:txBody>
      </p:sp>
    </p:spTree>
    <p:extLst>
      <p:ext uri="{BB962C8B-B14F-4D97-AF65-F5344CB8AC3E}">
        <p14:creationId xmlns:p14="http://schemas.microsoft.com/office/powerpoint/2010/main" val="1936329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mn-lt"/>
                <a:ea typeface="Calibri" panose="020F0502020204030204" pitchFamily="34" charset="0"/>
                <a:cs typeface="Times New Roman" panose="02020603050405020304" pitchFamily="18" charset="0"/>
              </a:rPr>
              <a:t>MARISA</a:t>
            </a:r>
            <a:endParaRPr lang="en-AU" sz="1200" u="sng" dirty="0"/>
          </a:p>
        </p:txBody>
      </p:sp>
      <p:sp>
        <p:nvSpPr>
          <p:cNvPr id="4" name="Slide Number Placeholder 3"/>
          <p:cNvSpPr>
            <a:spLocks noGrp="1"/>
          </p:cNvSpPr>
          <p:nvPr>
            <p:ph type="sldNum" sz="quarter" idx="5"/>
          </p:nvPr>
        </p:nvSpPr>
        <p:spPr/>
        <p:txBody>
          <a:bodyPr/>
          <a:lstStyle/>
          <a:p>
            <a:fld id="{9B5D948F-A673-4DC7-A0E9-FA274EAF3634}" type="slidenum">
              <a:rPr lang="en-GB" smtClean="0"/>
              <a:pPr/>
              <a:t>9</a:t>
            </a:fld>
            <a:endParaRPr lang="en-GB" dirty="0"/>
          </a:p>
        </p:txBody>
      </p:sp>
    </p:spTree>
    <p:extLst>
      <p:ext uri="{BB962C8B-B14F-4D97-AF65-F5344CB8AC3E}">
        <p14:creationId xmlns:p14="http://schemas.microsoft.com/office/powerpoint/2010/main" val="438591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svg"/></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9.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3.xml"/><Relationship Id="rId1" Type="http://schemas.openxmlformats.org/officeDocument/2006/relationships/tags" Target="../tags/tag1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0.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2.jp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23.jp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20.jp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01C832-6FAC-40A0-BBA3-94F0E463DC45}"/>
              </a:ext>
            </a:extLst>
          </p:cNvPr>
          <p:cNvSpPr>
            <a:spLocks noChangeAspect="1"/>
          </p:cNvSpPr>
          <p:nvPr userDrawn="1"/>
        </p:nvSpPr>
        <p:spPr>
          <a:xfrm>
            <a:off x="998476" y="1470479"/>
            <a:ext cx="6350010"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0" name="Title 1">
            <a:extLst>
              <a:ext uri="{FF2B5EF4-FFF2-40B4-BE49-F238E27FC236}">
                <a16:creationId xmlns:a16="http://schemas.microsoft.com/office/drawing/2014/main" id="{0B30C48B-685A-4627-8230-DBBFCD3E6048}"/>
              </a:ext>
            </a:extLst>
          </p:cNvPr>
          <p:cNvSpPr>
            <a:spLocks noGrp="1"/>
          </p:cNvSpPr>
          <p:nvPr>
            <p:ph type="ctrTitle" hasCustomPrompt="1"/>
          </p:nvPr>
        </p:nvSpPr>
        <p:spPr>
          <a:xfrm>
            <a:off x="1274841"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Text Placeholder 3">
            <a:extLst>
              <a:ext uri="{FF2B5EF4-FFF2-40B4-BE49-F238E27FC236}">
                <a16:creationId xmlns:a16="http://schemas.microsoft.com/office/drawing/2014/main" id="{883A02BE-49C7-41EC-A224-F228B39F3B56}"/>
              </a:ext>
            </a:extLst>
          </p:cNvPr>
          <p:cNvSpPr>
            <a:spLocks noGrp="1"/>
          </p:cNvSpPr>
          <p:nvPr>
            <p:ph type="body" sz="quarter" idx="11"/>
          </p:nvPr>
        </p:nvSpPr>
        <p:spPr>
          <a:xfrm>
            <a:off x="1274841"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527177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259242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13800" y="6295536"/>
            <a:ext cx="2020193"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05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04358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102394141"/>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bg1"/>
                </a:solidFill>
              </a:defRPr>
            </a:lvl1pPr>
          </a:lstStyle>
          <a:p>
            <a:r>
              <a:rPr lang="en-US" dirty="0"/>
              <a:t>Click to edit</a:t>
            </a:r>
            <a:br>
              <a:rPr lang="en-US" dirty="0"/>
            </a:br>
            <a:r>
              <a:rPr lang="en-US" dirty="0"/>
              <a:t>Master title style</a:t>
            </a:r>
            <a:endParaRPr lang="en-GB" dirty="0"/>
          </a:p>
        </p:txBody>
      </p:sp>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10201275"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6" name="TextBox 5">
            <a:extLst>
              <a:ext uri="{FF2B5EF4-FFF2-40B4-BE49-F238E27FC236}">
                <a16:creationId xmlns:a16="http://schemas.microsoft.com/office/drawing/2014/main" id="{EC919669-F96A-4239-990D-B48E0AE682F3}"/>
              </a:ext>
              <a:ext uri="{C183D7F6-B498-43B3-948B-1728B52AA6E4}">
                <adec:decorative xmlns:adec="http://schemas.microsoft.com/office/drawing/2017/decorative" val="1"/>
              </a:ext>
            </a:extLst>
          </p:cNvPr>
          <p:cNvSpPr txBox="1"/>
          <p:nvPr userDrawn="1">
            <p:custDataLst>
              <p:tags r:id="rId1"/>
            </p:custDataLst>
          </p:nvPr>
        </p:nvSpPr>
        <p:spPr>
          <a:xfrm>
            <a:off x="8820154" y="6295536"/>
            <a:ext cx="201384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TextBox 7">
            <a:extLst>
              <a:ext uri="{FF2B5EF4-FFF2-40B4-BE49-F238E27FC236}">
                <a16:creationId xmlns:a16="http://schemas.microsoft.com/office/drawing/2014/main" id="{1CBF1CF3-C473-4B59-9814-FFEC4D26E80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endParaRPr lang="en-GB" sz="600" kern="1200" noProof="0" dirty="0">
              <a:solidFill>
                <a:schemeClr val="bg1"/>
              </a:solidFill>
              <a:latin typeface="+mn-lt"/>
              <a:ea typeface="+mn-ea"/>
              <a:cs typeface="+mn-cs"/>
            </a:endParaRPr>
          </a:p>
        </p:txBody>
      </p:sp>
      <p:cxnSp>
        <p:nvCxnSpPr>
          <p:cNvPr id="9" name="Straight Connector 8">
            <a:extLst>
              <a:ext uri="{FF2B5EF4-FFF2-40B4-BE49-F238E27FC236}">
                <a16:creationId xmlns:a16="http://schemas.microsoft.com/office/drawing/2014/main" id="{89D5ED2D-F17F-4481-8AE6-4D9EA053514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raphic 8">
            <a:extLst>
              <a:ext uri="{FF2B5EF4-FFF2-40B4-BE49-F238E27FC236}">
                <a16:creationId xmlns:a16="http://schemas.microsoft.com/office/drawing/2014/main" id="{8D073B6C-A3F6-459D-BC13-DC57D78ED58C}"/>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568224362"/>
      </p:ext>
    </p:extLst>
  </p:cSld>
  <p:clrMapOvr>
    <a:masterClrMapping/>
  </p:clrMapOvr>
  <p:extLst>
    <p:ext uri="{DCECCB84-F9BA-43D5-87BE-67443E8EF086}">
      <p15:sldGuideLst xmlns:p15="http://schemas.microsoft.com/office/powerpoint/2012/main">
        <p15:guide id="1" orient="horz" pos="107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96358" y="6295536"/>
            <a:ext cx="1937636"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102012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93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003200" y="432000"/>
            <a:ext cx="10195200" cy="533400"/>
          </a:xfrm>
        </p:spPr>
        <p:txBody>
          <a:bodyPr/>
          <a:lstStyle>
            <a:lvl1pPr>
              <a:defRPr>
                <a:solidFill>
                  <a:schemeClr val="bg1"/>
                </a:solidFill>
              </a:defRPr>
            </a:lvl1pPr>
          </a:lstStyle>
          <a:p>
            <a:r>
              <a:rPr lang="en-US"/>
              <a:t>Click to edit Master title style</a:t>
            </a:r>
            <a:endParaRPr lang="en-GB" dirty="0"/>
          </a:p>
        </p:txBody>
      </p:sp>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5" name="TextBox 4">
            <a:extLst>
              <a:ext uri="{FF2B5EF4-FFF2-40B4-BE49-F238E27FC236}">
                <a16:creationId xmlns:a16="http://schemas.microsoft.com/office/drawing/2014/main" id="{23B13141-5B21-49DB-9803-98F4E6E17F5A}"/>
              </a:ext>
              <a:ext uri="{C183D7F6-B498-43B3-948B-1728B52AA6E4}">
                <adec:decorative xmlns:adec="http://schemas.microsoft.com/office/drawing/2017/decorative" val="1"/>
              </a:ext>
            </a:extLst>
          </p:cNvPr>
          <p:cNvSpPr txBox="1"/>
          <p:nvPr userDrawn="1">
            <p:custDataLst>
              <p:tags r:id="rId1"/>
            </p:custDataLst>
          </p:nvPr>
        </p:nvSpPr>
        <p:spPr>
          <a:xfrm>
            <a:off x="8864606" y="6295536"/>
            <a:ext cx="1969388"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1" kern="1200" noProof="0">
                <a:solidFill>
                  <a:schemeClr val="bg1"/>
                </a:solidFill>
                <a:latin typeface="+mn-lt"/>
                <a:ea typeface="+mn-ea"/>
                <a:cs typeface="+mn-cs"/>
              </a:rPr>
              <a:t>Document Classification: KPMG Public</a:t>
            </a:r>
            <a:endParaRPr lang="en-GB" sz="600" b="1" kern="1200" noProof="0" dirty="0">
              <a:solidFill>
                <a:schemeClr val="bg1"/>
              </a:solidFill>
              <a:latin typeface="+mn-lt"/>
              <a:ea typeface="+mn-ea"/>
              <a:cs typeface="+mn-cs"/>
            </a:endParaRPr>
          </a:p>
        </p:txBody>
      </p:sp>
      <p:sp>
        <p:nvSpPr>
          <p:cNvPr id="7" name="TextBox 6">
            <a:extLst>
              <a:ext uri="{FF2B5EF4-FFF2-40B4-BE49-F238E27FC236}">
                <a16:creationId xmlns:a16="http://schemas.microsoft.com/office/drawing/2014/main" id="{7E115E64-AC13-4D9A-A160-F698CCA8CA9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8" name="Straight Connector 7">
            <a:extLst>
              <a:ext uri="{FF2B5EF4-FFF2-40B4-BE49-F238E27FC236}">
                <a16:creationId xmlns:a16="http://schemas.microsoft.com/office/drawing/2014/main" id="{156A5C29-C797-4C37-9F34-9C206DC1B64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Graphic 8">
            <a:extLst>
              <a:ext uri="{FF2B5EF4-FFF2-40B4-BE49-F238E27FC236}">
                <a16:creationId xmlns:a16="http://schemas.microsoft.com/office/drawing/2014/main" id="{26EE2363-59EE-4324-9D1D-5A7467133FB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3584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dirty="0"/>
              <a:t>Click icon to add chart</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C22B7E-730E-4FA3-AEBD-0EC53A300157}"/>
              </a:ext>
            </a:extLst>
          </p:cNvPr>
          <p:cNvSpPr>
            <a:spLocks noChangeAspect="1"/>
          </p:cNvSpPr>
          <p:nvPr userDrawn="1"/>
        </p:nvSpPr>
        <p:spPr>
          <a:xfrm>
            <a:off x="998476" y="1470479"/>
            <a:ext cx="3053689"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9" name="Title 1">
            <a:extLst>
              <a:ext uri="{FF2B5EF4-FFF2-40B4-BE49-F238E27FC236}">
                <a16:creationId xmlns:a16="http://schemas.microsoft.com/office/drawing/2014/main" id="{5BDBF24D-4D2F-42A4-AD1C-43B70FC5B5DE}"/>
              </a:ext>
            </a:extLst>
          </p:cNvPr>
          <p:cNvSpPr>
            <a:spLocks noGrp="1"/>
          </p:cNvSpPr>
          <p:nvPr>
            <p:ph type="ctrTitle" hasCustomPrompt="1"/>
          </p:nvPr>
        </p:nvSpPr>
        <p:spPr>
          <a:xfrm>
            <a:off x="1274841"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Text Placeholder 3">
            <a:extLst>
              <a:ext uri="{FF2B5EF4-FFF2-40B4-BE49-F238E27FC236}">
                <a16:creationId xmlns:a16="http://schemas.microsoft.com/office/drawing/2014/main" id="{EC8AEEAC-DFBC-44E5-A1A3-F209B8C054DE}"/>
              </a:ext>
            </a:extLst>
          </p:cNvPr>
          <p:cNvSpPr>
            <a:spLocks noGrp="1"/>
          </p:cNvSpPr>
          <p:nvPr>
            <p:ph type="body" sz="quarter" idx="11"/>
          </p:nvPr>
        </p:nvSpPr>
        <p:spPr>
          <a:xfrm>
            <a:off x="1274841"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81045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Chat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4 Column Image &amp;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7" name="Text Placeholder 8"/>
          <p:cNvSpPr>
            <a:spLocks noGrp="1"/>
          </p:cNvSpPr>
          <p:nvPr>
            <p:ph type="body" sz="quarter" idx="10" hasCustomPrompt="1"/>
          </p:nvPr>
        </p:nvSpPr>
        <p:spPr>
          <a:xfrm>
            <a:off x="1003200" y="3500437"/>
            <a:ext cx="2448000" cy="646331"/>
          </a:xfrm>
        </p:spPr>
        <p:txBody>
          <a:bodyPr>
            <a:spAutoFit/>
          </a:bodyPr>
          <a:lstStyle>
            <a:lvl1pPr>
              <a:defRPr sz="2400">
                <a:solidFill>
                  <a:schemeClr val="accent1"/>
                </a:solidFill>
                <a:latin typeface="+mj-lt"/>
              </a:defRPr>
            </a:lvl1pPr>
            <a:lvl2pPr>
              <a:defRPr sz="1300"/>
            </a:lvl2pPr>
          </a:lstStyle>
          <a:p>
            <a:pPr lvl="0"/>
            <a:r>
              <a:rPr lang="en-US" dirty="0"/>
              <a:t>Partner Name</a:t>
            </a:r>
          </a:p>
          <a:p>
            <a:pPr lvl="1"/>
            <a:r>
              <a:rPr lang="en-US" dirty="0"/>
              <a:t>Sector Name</a:t>
            </a:r>
          </a:p>
        </p:txBody>
      </p:sp>
      <p:sp>
        <p:nvSpPr>
          <p:cNvPr id="9" name="Text Placeholder 8"/>
          <p:cNvSpPr>
            <a:spLocks noGrp="1"/>
          </p:cNvSpPr>
          <p:nvPr>
            <p:ph type="body" sz="quarter" idx="14" hasCustomPrompt="1"/>
          </p:nvPr>
        </p:nvSpPr>
        <p:spPr>
          <a:xfrm>
            <a:off x="3582433" y="3500437"/>
            <a:ext cx="2448000" cy="646331"/>
          </a:xfrm>
        </p:spPr>
        <p:txBody>
          <a:bodyPr>
            <a:spAutoFit/>
          </a:bodyPr>
          <a:lstStyle>
            <a:lvl1pPr>
              <a:defRPr sz="2400">
                <a:latin typeface="+mj-lt"/>
              </a:defRPr>
            </a:lvl1pPr>
            <a:lvl2pPr>
              <a:defRPr sz="1300"/>
            </a:lvl2pPr>
          </a:lstStyle>
          <a:p>
            <a:pPr lvl="0"/>
            <a:r>
              <a:rPr lang="en-US" dirty="0"/>
              <a:t>Partner Name</a:t>
            </a:r>
          </a:p>
          <a:p>
            <a:pPr lvl="1"/>
            <a:r>
              <a:rPr lang="en-US" dirty="0"/>
              <a:t>Sector Name</a:t>
            </a:r>
          </a:p>
        </p:txBody>
      </p:sp>
      <p:sp>
        <p:nvSpPr>
          <p:cNvPr id="10" name="Text Placeholder 8"/>
          <p:cNvSpPr>
            <a:spLocks noGrp="1"/>
          </p:cNvSpPr>
          <p:nvPr>
            <p:ph type="body" sz="quarter" idx="15" hasCustomPrompt="1"/>
          </p:nvPr>
        </p:nvSpPr>
        <p:spPr>
          <a:xfrm>
            <a:off x="6161566" y="3500437"/>
            <a:ext cx="2448000" cy="646331"/>
          </a:xfrm>
        </p:spPr>
        <p:txBody>
          <a:bodyPr>
            <a:spAutoFit/>
          </a:bodyPr>
          <a:lstStyle>
            <a:lvl1pPr>
              <a:defRPr sz="2400">
                <a:solidFill>
                  <a:schemeClr val="accent4"/>
                </a:solidFill>
                <a:latin typeface="+mj-lt"/>
              </a:defRPr>
            </a:lvl1pPr>
            <a:lvl2pPr>
              <a:defRPr sz="1300"/>
            </a:lvl2pPr>
          </a:lstStyle>
          <a:p>
            <a:pPr lvl="0"/>
            <a:r>
              <a:rPr lang="en-US" dirty="0"/>
              <a:t>Partner Name</a:t>
            </a:r>
          </a:p>
          <a:p>
            <a:pPr lvl="1"/>
            <a:r>
              <a:rPr lang="en-US" dirty="0"/>
              <a:t>Sector Name</a:t>
            </a:r>
          </a:p>
        </p:txBody>
      </p:sp>
      <p:sp>
        <p:nvSpPr>
          <p:cNvPr id="11" name="Picture Placeholder 10">
            <a:extLst>
              <a:ext uri="{FF2B5EF4-FFF2-40B4-BE49-F238E27FC236}">
                <a16:creationId xmlns:a16="http://schemas.microsoft.com/office/drawing/2014/main" id="{76D499DA-AB3A-42FA-AEC3-59074A9B1432}"/>
              </a:ext>
            </a:extLst>
          </p:cNvPr>
          <p:cNvSpPr>
            <a:spLocks noGrp="1"/>
          </p:cNvSpPr>
          <p:nvPr>
            <p:ph type="pic" sz="quarter" idx="16"/>
          </p:nvPr>
        </p:nvSpPr>
        <p:spPr>
          <a:xfrm>
            <a:off x="1003300"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2" name="Picture Placeholder 10">
            <a:extLst>
              <a:ext uri="{FF2B5EF4-FFF2-40B4-BE49-F238E27FC236}">
                <a16:creationId xmlns:a16="http://schemas.microsoft.com/office/drawing/2014/main" id="{30087E5F-B6BA-4B21-AEE1-13ECBDE2B7AD}"/>
              </a:ext>
            </a:extLst>
          </p:cNvPr>
          <p:cNvSpPr>
            <a:spLocks noGrp="1"/>
          </p:cNvSpPr>
          <p:nvPr>
            <p:ph type="pic" sz="quarter" idx="17"/>
          </p:nvPr>
        </p:nvSpPr>
        <p:spPr>
          <a:xfrm>
            <a:off x="3582433" y="1330324"/>
            <a:ext cx="2448000" cy="1900800"/>
          </a:xfrm>
          <a:solidFill>
            <a:schemeClr val="bg2"/>
          </a:solidFill>
        </p:spPr>
        <p:txBody>
          <a:bodyPr anchor="ctr"/>
          <a:lstStyle>
            <a:lvl1pPr algn="ctr">
              <a:defRPr>
                <a:solidFill>
                  <a:schemeClr val="bg1"/>
                </a:solidFill>
              </a:defRPr>
            </a:lvl1pPr>
          </a:lstStyle>
          <a:p>
            <a:endParaRPr lang="en-GB" dirty="0"/>
          </a:p>
        </p:txBody>
      </p:sp>
      <p:sp>
        <p:nvSpPr>
          <p:cNvPr id="13" name="Picture Placeholder 10">
            <a:extLst>
              <a:ext uri="{FF2B5EF4-FFF2-40B4-BE49-F238E27FC236}">
                <a16:creationId xmlns:a16="http://schemas.microsoft.com/office/drawing/2014/main" id="{787444CB-F6F1-40E7-BD1A-43812BC02BEE}"/>
              </a:ext>
            </a:extLst>
          </p:cNvPr>
          <p:cNvSpPr>
            <a:spLocks noGrp="1"/>
          </p:cNvSpPr>
          <p:nvPr>
            <p:ph type="pic" sz="quarter" idx="18"/>
          </p:nvPr>
        </p:nvSpPr>
        <p:spPr>
          <a:xfrm>
            <a:off x="6161566" y="1330324"/>
            <a:ext cx="2448000" cy="1900800"/>
          </a:xfrm>
          <a:solidFill>
            <a:schemeClr val="bg2"/>
          </a:solidFill>
        </p:spPr>
        <p:txBody>
          <a:bodyPr anchor="ctr"/>
          <a:lstStyle>
            <a:lvl1pPr algn="ctr">
              <a:defRPr>
                <a:solidFill>
                  <a:schemeClr val="bg1"/>
                </a:solidFill>
              </a:defRPr>
            </a:lvl1pPr>
          </a:lstStyle>
          <a:p>
            <a:endParaRPr lang="en-GB"/>
          </a:p>
        </p:txBody>
      </p:sp>
      <p:sp>
        <p:nvSpPr>
          <p:cNvPr id="14" name="Picture Placeholder 10">
            <a:extLst>
              <a:ext uri="{FF2B5EF4-FFF2-40B4-BE49-F238E27FC236}">
                <a16:creationId xmlns:a16="http://schemas.microsoft.com/office/drawing/2014/main" id="{BF16C7DF-AAFB-48BF-9719-BEDB49FA0EA7}"/>
              </a:ext>
            </a:extLst>
          </p:cNvPr>
          <p:cNvSpPr>
            <a:spLocks noGrp="1"/>
          </p:cNvSpPr>
          <p:nvPr>
            <p:ph type="pic" sz="quarter" idx="19"/>
          </p:nvPr>
        </p:nvSpPr>
        <p:spPr>
          <a:xfrm>
            <a:off x="8740700" y="1330324"/>
            <a:ext cx="2448000" cy="1900800"/>
          </a:xfrm>
          <a:solidFill>
            <a:schemeClr val="bg2"/>
          </a:solidFill>
        </p:spPr>
        <p:txBody>
          <a:bodyPr anchor="ctr"/>
          <a:lstStyle>
            <a:lvl1pPr algn="ctr">
              <a:defRPr>
                <a:solidFill>
                  <a:schemeClr val="bg1"/>
                </a:solidFill>
              </a:defRPr>
            </a:lvl1pPr>
          </a:lstStyle>
          <a:p>
            <a:endParaRPr lang="en-GB"/>
          </a:p>
        </p:txBody>
      </p:sp>
      <p:sp>
        <p:nvSpPr>
          <p:cNvPr id="16" name="Text Placeholder 15">
            <a:extLst>
              <a:ext uri="{FF2B5EF4-FFF2-40B4-BE49-F238E27FC236}">
                <a16:creationId xmlns:a16="http://schemas.microsoft.com/office/drawing/2014/main" id="{7BE82B65-4225-4835-9D11-414E80A480D6}"/>
              </a:ext>
            </a:extLst>
          </p:cNvPr>
          <p:cNvSpPr>
            <a:spLocks noGrp="1"/>
          </p:cNvSpPr>
          <p:nvPr>
            <p:ph type="body" sz="quarter" idx="20" hasCustomPrompt="1"/>
          </p:nvPr>
        </p:nvSpPr>
        <p:spPr>
          <a:xfrm>
            <a:off x="8740700" y="3500437"/>
            <a:ext cx="2448000" cy="646331"/>
          </a:xfrm>
        </p:spPr>
        <p:txBody>
          <a:bodyPr>
            <a:spAutoFit/>
          </a:bodyPr>
          <a:lstStyle>
            <a:lvl1pPr>
              <a:defRPr sz="2400">
                <a:solidFill>
                  <a:schemeClr val="accent5"/>
                </a:solidFill>
                <a:latin typeface="+mj-lt"/>
              </a:defRPr>
            </a:lvl1pPr>
            <a:lvl2pPr>
              <a:defRPr sz="1300"/>
            </a:lvl2pPr>
          </a:lstStyle>
          <a:p>
            <a:pPr lvl="0"/>
            <a:r>
              <a:rPr lang="en-US" dirty="0"/>
              <a:t>Partner Name</a:t>
            </a:r>
          </a:p>
          <a:p>
            <a:pPr lvl="1"/>
            <a:r>
              <a:rPr lang="en-US" dirty="0"/>
              <a:t>Sector Name</a:t>
            </a:r>
          </a:p>
        </p:txBody>
      </p:sp>
      <p:sp>
        <p:nvSpPr>
          <p:cNvPr id="18" name="Text Placeholder 17">
            <a:extLst>
              <a:ext uri="{FF2B5EF4-FFF2-40B4-BE49-F238E27FC236}">
                <a16:creationId xmlns:a16="http://schemas.microsoft.com/office/drawing/2014/main" id="{E24AF4F7-6286-4F12-8CC6-9D3D2C2EA2F0}"/>
              </a:ext>
            </a:extLst>
          </p:cNvPr>
          <p:cNvSpPr>
            <a:spLocks noGrp="1"/>
          </p:cNvSpPr>
          <p:nvPr>
            <p:ph type="body" sz="quarter" idx="21" hasCustomPrompt="1"/>
          </p:nvPr>
        </p:nvSpPr>
        <p:spPr>
          <a:xfrm>
            <a:off x="2857953"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1"/>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01</a:t>
            </a:r>
            <a:endParaRPr lang="en-GB" dirty="0"/>
          </a:p>
        </p:txBody>
      </p:sp>
      <p:sp>
        <p:nvSpPr>
          <p:cNvPr id="27" name="Text Placeholder 26">
            <a:extLst>
              <a:ext uri="{FF2B5EF4-FFF2-40B4-BE49-F238E27FC236}">
                <a16:creationId xmlns:a16="http://schemas.microsoft.com/office/drawing/2014/main" id="{8A1AAB6E-94B2-4E91-9CEB-50E84434F063}"/>
              </a:ext>
            </a:extLst>
          </p:cNvPr>
          <p:cNvSpPr>
            <a:spLocks noGrp="1"/>
          </p:cNvSpPr>
          <p:nvPr>
            <p:ph type="body" sz="quarter" idx="25" hasCustomPrompt="1"/>
          </p:nvPr>
        </p:nvSpPr>
        <p:spPr>
          <a:xfrm>
            <a:off x="995363" y="4343400"/>
            <a:ext cx="2448000" cy="1533525"/>
          </a:xfrm>
        </p:spPr>
        <p:txBody>
          <a:bodyPr/>
          <a:lstStyle>
            <a:lvl2pPr>
              <a:defRPr sz="1300"/>
            </a:lvl2pPr>
          </a:lstStyle>
          <a:p>
            <a:pPr lvl="1"/>
            <a:r>
              <a:rPr lang="en-US" dirty="0"/>
              <a:t>Text Placeholder</a:t>
            </a:r>
          </a:p>
        </p:txBody>
      </p:sp>
      <p:sp>
        <p:nvSpPr>
          <p:cNvPr id="29" name="Text Placeholder 28">
            <a:extLst>
              <a:ext uri="{FF2B5EF4-FFF2-40B4-BE49-F238E27FC236}">
                <a16:creationId xmlns:a16="http://schemas.microsoft.com/office/drawing/2014/main" id="{441DA198-669A-415B-9D0E-89D5BDCB8BF1}"/>
              </a:ext>
            </a:extLst>
          </p:cNvPr>
          <p:cNvSpPr>
            <a:spLocks noGrp="1"/>
          </p:cNvSpPr>
          <p:nvPr>
            <p:ph type="body" sz="quarter" idx="26" hasCustomPrompt="1"/>
          </p:nvPr>
        </p:nvSpPr>
        <p:spPr>
          <a:xfrm>
            <a:off x="3582433" y="4343400"/>
            <a:ext cx="2448000" cy="1533525"/>
          </a:xfrm>
        </p:spPr>
        <p:txBody>
          <a:bodyPr/>
          <a:lstStyle>
            <a:lvl2pPr>
              <a:defRPr sz="1300"/>
            </a:lvl2pPr>
          </a:lstStyle>
          <a:p>
            <a:pPr lvl="1"/>
            <a:r>
              <a:rPr lang="en-US" dirty="0"/>
              <a:t>Text Placeholder</a:t>
            </a:r>
          </a:p>
        </p:txBody>
      </p:sp>
      <p:sp>
        <p:nvSpPr>
          <p:cNvPr id="31" name="Text Placeholder 30">
            <a:extLst>
              <a:ext uri="{FF2B5EF4-FFF2-40B4-BE49-F238E27FC236}">
                <a16:creationId xmlns:a16="http://schemas.microsoft.com/office/drawing/2014/main" id="{BDC5114C-C3D2-49E7-A38D-466F95B5A2BA}"/>
              </a:ext>
            </a:extLst>
          </p:cNvPr>
          <p:cNvSpPr>
            <a:spLocks noGrp="1"/>
          </p:cNvSpPr>
          <p:nvPr>
            <p:ph type="body" sz="quarter" idx="27" hasCustomPrompt="1"/>
          </p:nvPr>
        </p:nvSpPr>
        <p:spPr>
          <a:xfrm>
            <a:off x="6161566" y="4343400"/>
            <a:ext cx="2448000" cy="1533525"/>
          </a:xfrm>
        </p:spPr>
        <p:txBody>
          <a:bodyPr/>
          <a:lstStyle>
            <a:lvl2pPr>
              <a:defRPr sz="1300"/>
            </a:lvl2pPr>
          </a:lstStyle>
          <a:p>
            <a:pPr lvl="1"/>
            <a:r>
              <a:rPr lang="en-US" dirty="0"/>
              <a:t>Text Placeholder</a:t>
            </a:r>
          </a:p>
        </p:txBody>
      </p:sp>
      <p:sp>
        <p:nvSpPr>
          <p:cNvPr id="33" name="Text Placeholder 32">
            <a:extLst>
              <a:ext uri="{FF2B5EF4-FFF2-40B4-BE49-F238E27FC236}">
                <a16:creationId xmlns:a16="http://schemas.microsoft.com/office/drawing/2014/main" id="{A468C94C-268F-4547-8993-7B47FB365E82}"/>
              </a:ext>
            </a:extLst>
          </p:cNvPr>
          <p:cNvSpPr>
            <a:spLocks noGrp="1"/>
          </p:cNvSpPr>
          <p:nvPr>
            <p:ph type="body" sz="quarter" idx="28" hasCustomPrompt="1"/>
          </p:nvPr>
        </p:nvSpPr>
        <p:spPr>
          <a:xfrm>
            <a:off x="8740700" y="4343400"/>
            <a:ext cx="2448000" cy="1533525"/>
          </a:xfrm>
        </p:spPr>
        <p:txBody>
          <a:bodyPr/>
          <a:lstStyle>
            <a:lvl2pPr>
              <a:defRPr sz="1300"/>
            </a:lvl2pPr>
          </a:lstStyle>
          <a:p>
            <a:pPr lvl="1"/>
            <a:r>
              <a:rPr lang="en-US" dirty="0"/>
              <a:t>Text Placeholder</a:t>
            </a:r>
          </a:p>
        </p:txBody>
      </p:sp>
      <p:sp>
        <p:nvSpPr>
          <p:cNvPr id="39" name="Text Placeholder 17">
            <a:extLst>
              <a:ext uri="{FF2B5EF4-FFF2-40B4-BE49-F238E27FC236}">
                <a16:creationId xmlns:a16="http://schemas.microsoft.com/office/drawing/2014/main" id="{CA373DA8-5766-4E27-AB6B-2D49F7E78419}"/>
              </a:ext>
            </a:extLst>
          </p:cNvPr>
          <p:cNvSpPr>
            <a:spLocks noGrp="1"/>
          </p:cNvSpPr>
          <p:nvPr>
            <p:ph type="body" sz="quarter" idx="29" hasCustomPrompt="1"/>
          </p:nvPr>
        </p:nvSpPr>
        <p:spPr>
          <a:xfrm>
            <a:off x="5437085"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2"/>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02</a:t>
            </a:r>
            <a:endParaRPr lang="en-GB" dirty="0"/>
          </a:p>
        </p:txBody>
      </p:sp>
      <p:sp>
        <p:nvSpPr>
          <p:cNvPr id="40" name="Text Placeholder 17">
            <a:extLst>
              <a:ext uri="{FF2B5EF4-FFF2-40B4-BE49-F238E27FC236}">
                <a16:creationId xmlns:a16="http://schemas.microsoft.com/office/drawing/2014/main" id="{72EC7370-28C3-4DEF-9936-6044EC44FDC7}"/>
              </a:ext>
            </a:extLst>
          </p:cNvPr>
          <p:cNvSpPr>
            <a:spLocks noGrp="1"/>
          </p:cNvSpPr>
          <p:nvPr>
            <p:ph type="body" sz="quarter" idx="30" hasCustomPrompt="1"/>
          </p:nvPr>
        </p:nvSpPr>
        <p:spPr>
          <a:xfrm>
            <a:off x="8016218"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4"/>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03</a:t>
            </a:r>
            <a:endParaRPr lang="en-GB" dirty="0"/>
          </a:p>
        </p:txBody>
      </p:sp>
      <p:sp>
        <p:nvSpPr>
          <p:cNvPr id="41" name="Text Placeholder 17">
            <a:extLst>
              <a:ext uri="{FF2B5EF4-FFF2-40B4-BE49-F238E27FC236}">
                <a16:creationId xmlns:a16="http://schemas.microsoft.com/office/drawing/2014/main" id="{CA9841A3-E975-4AA0-932D-99A38F361989}"/>
              </a:ext>
            </a:extLst>
          </p:cNvPr>
          <p:cNvSpPr>
            <a:spLocks noGrp="1"/>
          </p:cNvSpPr>
          <p:nvPr>
            <p:ph type="body" sz="quarter" idx="31" hasCustomPrompt="1"/>
          </p:nvPr>
        </p:nvSpPr>
        <p:spPr>
          <a:xfrm>
            <a:off x="10595352" y="1330324"/>
            <a:ext cx="593348" cy="565319"/>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1392"/>
              <a:gd name="connsiteX1" fmla="*/ 10000 w 10000"/>
              <a:gd name="connsiteY1" fmla="*/ 0 h 11392"/>
              <a:gd name="connsiteX2" fmla="*/ 9996 w 10000"/>
              <a:gd name="connsiteY2" fmla="*/ 11392 h 11392"/>
              <a:gd name="connsiteX3" fmla="*/ 0 w 10000"/>
              <a:gd name="connsiteY3" fmla="*/ 0 h 11392"/>
              <a:gd name="connsiteX0" fmla="*/ 0 w 12833"/>
              <a:gd name="connsiteY0" fmla="*/ 48 h 11392"/>
              <a:gd name="connsiteX1" fmla="*/ 12833 w 12833"/>
              <a:gd name="connsiteY1" fmla="*/ 0 h 11392"/>
              <a:gd name="connsiteX2" fmla="*/ 12829 w 12833"/>
              <a:gd name="connsiteY2" fmla="*/ 11392 h 11392"/>
              <a:gd name="connsiteX3" fmla="*/ 0 w 12833"/>
              <a:gd name="connsiteY3" fmla="*/ 48 h 11392"/>
            </a:gdLst>
            <a:ahLst/>
            <a:cxnLst>
              <a:cxn ang="0">
                <a:pos x="connsiteX0" y="connsiteY0"/>
              </a:cxn>
              <a:cxn ang="0">
                <a:pos x="connsiteX1" y="connsiteY1"/>
              </a:cxn>
              <a:cxn ang="0">
                <a:pos x="connsiteX2" y="connsiteY2"/>
              </a:cxn>
              <a:cxn ang="0">
                <a:pos x="connsiteX3" y="connsiteY3"/>
              </a:cxn>
            </a:cxnLst>
            <a:rect l="l" t="t" r="r" b="b"/>
            <a:pathLst>
              <a:path w="12833" h="11392">
                <a:moveTo>
                  <a:pt x="0" y="48"/>
                </a:moveTo>
                <a:lnTo>
                  <a:pt x="12833" y="0"/>
                </a:lnTo>
                <a:cubicBezTo>
                  <a:pt x="12832" y="3797"/>
                  <a:pt x="12830" y="7595"/>
                  <a:pt x="12829" y="11392"/>
                </a:cubicBezTo>
                <a:lnTo>
                  <a:pt x="0" y="48"/>
                </a:lnTo>
                <a:close/>
              </a:path>
            </a:pathLst>
          </a:custGeom>
          <a:solidFill>
            <a:schemeClr val="accent5"/>
          </a:solidFill>
        </p:spPr>
        <p:txBody>
          <a:bodyPr wrap="none" lIns="216000" tIns="0" bIns="288000" anchor="ctr" anchorCtr="1">
            <a:noAutofit/>
          </a:bodyPr>
          <a:lstStyle>
            <a:lvl1pPr algn="r">
              <a:defRPr lang="en-GB" sz="1600" b="0" kern="1200" spc="20" baseline="0" dirty="0">
                <a:solidFill>
                  <a:schemeClr val="bg1"/>
                </a:solidFill>
                <a:latin typeface="+mn-lt"/>
                <a:ea typeface="+mn-ea"/>
                <a:cs typeface="+mn-cs"/>
              </a:defRPr>
            </a:lvl1pPr>
            <a:lvl5pPr>
              <a:defRPr/>
            </a:lvl5pPr>
          </a:lstStyle>
          <a:p>
            <a:pPr marL="0" lvl="0" indent="0" algn="l" defTabSz="914400" rtl="0" eaLnBrk="1" latinLnBrk="0" hangingPunct="1">
              <a:lnSpc>
                <a:spcPct val="110000"/>
              </a:lnSpc>
              <a:spcBef>
                <a:spcPts val="0"/>
              </a:spcBef>
              <a:spcAft>
                <a:spcPts val="600"/>
              </a:spcAft>
              <a:buFontTx/>
              <a:buNone/>
            </a:pPr>
            <a:r>
              <a:rPr lang="en-US" dirty="0"/>
              <a:t>04</a:t>
            </a:r>
            <a:endParaRPr lang="en-GB" dirty="0"/>
          </a:p>
        </p:txBody>
      </p:sp>
    </p:spTree>
    <p:extLst>
      <p:ext uri="{BB962C8B-B14F-4D97-AF65-F5344CB8AC3E}">
        <p14:creationId xmlns:p14="http://schemas.microsoft.com/office/powerpoint/2010/main" val="39901816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accent1">
              <a:alpha val="2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13258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a:solidFill>
                <a:schemeClr val="bg1"/>
              </a:solidFill>
            </a:endParaRPr>
          </a:p>
        </p:txBody>
      </p:sp>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9" name="Text Placeholder 8"/>
          <p:cNvSpPr>
            <a:spLocks noGrp="1"/>
          </p:cNvSpPr>
          <p:nvPr>
            <p:ph type="body" sz="quarter" idx="10"/>
          </p:nvPr>
        </p:nvSpPr>
        <p:spPr>
          <a:xfrm>
            <a:off x="1003200"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272059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4437994"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6155391"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p:cNvSpPr>
            <a:spLocks noGrp="1"/>
          </p:cNvSpPr>
          <p:nvPr>
            <p:ph type="body" sz="quarter" idx="19"/>
          </p:nvPr>
        </p:nvSpPr>
        <p:spPr>
          <a:xfrm>
            <a:off x="9590187"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7872788" y="2009775"/>
            <a:ext cx="1598613"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499126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accent1"/>
                </a:solidFill>
              </a:defRPr>
            </a:lvl1pPr>
          </a:lstStyle>
          <a:p>
            <a:r>
              <a:rPr lang="en-US"/>
              <a:t>Click to edit Master title style</a:t>
            </a:r>
            <a:endParaRPr lang="en-US" dirty="0"/>
          </a:p>
        </p:txBody>
      </p:sp>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rgbClr val="DCE6EE"/>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2733415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20971"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rgbClr val="DCE6EE"/>
          </a:solidFill>
          <a:ln w="12700">
            <a:noFill/>
          </a:ln>
        </p:spPr>
        <p:txBody>
          <a:bodyPr wrap="square" lIns="108000" tIns="108000" rIns="1872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20971"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rgbClr val="DCE6EE"/>
          </a:solidFill>
          <a:ln w="12700">
            <a:noFill/>
          </a:ln>
        </p:spPr>
        <p:txBody>
          <a:bodyPr wrap="square" lIns="1872000" tIns="108000" rIns="108000" bIns="108000">
            <a:noAutofit/>
          </a:bodyPr>
          <a:lstStyle>
            <a:lvl1pPr>
              <a:defRPr sz="1500">
                <a:latin typeface="+mn-lt"/>
              </a:defRPr>
            </a:lvl1pPr>
            <a:lvl2pPr>
              <a:defRPr sz="1500">
                <a:latin typeface="+mn-lt"/>
              </a:defRPr>
            </a:lvl2pPr>
            <a:lvl3pPr>
              <a:defRPr sz="1500">
                <a:latin typeface="+mn-lt"/>
              </a:defRPr>
            </a:lvl3pPr>
            <a:lvl4pPr>
              <a:defRPr sz="1500">
                <a:latin typeface="+mn-lt"/>
              </a:defRPr>
            </a:lvl4pPr>
            <a:lvl5pPr>
              <a:defRPr sz="15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2"/>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3695858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20800" y="1720713"/>
            <a:ext cx="4968000" cy="4156211"/>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385535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FDEB4B6-682E-4009-89BC-CB154E8DC002}"/>
              </a:ext>
            </a:extLst>
          </p:cNvPr>
          <p:cNvSpPr>
            <a:spLocks noChangeAspect="1"/>
          </p:cNvSpPr>
          <p:nvPr userDrawn="1"/>
        </p:nvSpPr>
        <p:spPr>
          <a:xfrm>
            <a:off x="3405716" y="371311"/>
            <a:ext cx="7794097" cy="541406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2" name="Text Placeholder 3">
            <a:extLst>
              <a:ext uri="{FF2B5EF4-FFF2-40B4-BE49-F238E27FC236}">
                <a16:creationId xmlns:a16="http://schemas.microsoft.com/office/drawing/2014/main" id="{ABABE048-BB93-46AF-B21F-692455B275EB}"/>
              </a:ext>
            </a:extLst>
          </p:cNvPr>
          <p:cNvSpPr>
            <a:spLocks noGrp="1"/>
          </p:cNvSpPr>
          <p:nvPr>
            <p:ph type="body" sz="quarter" idx="11"/>
          </p:nvPr>
        </p:nvSpPr>
        <p:spPr>
          <a:xfrm>
            <a:off x="3672180" y="4710484"/>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Title 9">
            <a:extLst>
              <a:ext uri="{FF2B5EF4-FFF2-40B4-BE49-F238E27FC236}">
                <a16:creationId xmlns:a16="http://schemas.microsoft.com/office/drawing/2014/main" id="{9B4976CB-3107-403A-8E4C-49D73E5523E8}"/>
              </a:ext>
            </a:extLst>
          </p:cNvPr>
          <p:cNvSpPr>
            <a:spLocks noGrp="1"/>
          </p:cNvSpPr>
          <p:nvPr>
            <p:ph type="title" hasCustomPrompt="1"/>
          </p:nvPr>
        </p:nvSpPr>
        <p:spPr>
          <a:xfrm>
            <a:off x="3671123" y="636808"/>
            <a:ext cx="7260639" cy="3950972"/>
          </a:xfrm>
        </p:spPr>
        <p:txBody>
          <a:bodyPr/>
          <a:lstStyle>
            <a:lvl1pPr>
              <a:defRPr lang="en-GB" sz="6600" kern="1200" baseline="0" dirty="0">
                <a:solidFill>
                  <a:schemeClr val="bg1"/>
                </a:solidFill>
                <a:latin typeface="+mj-lt"/>
                <a:ea typeface="+mj-ea"/>
                <a:cs typeface="+mj-cs"/>
              </a:defRPr>
            </a:lvl1pPr>
          </a:lstStyle>
          <a:p>
            <a:r>
              <a:rPr lang="en-GB" dirty="0"/>
              <a:t>Title slide text only</a:t>
            </a:r>
          </a:p>
        </p:txBody>
      </p:sp>
    </p:spTree>
    <p:extLst>
      <p:ext uri="{BB962C8B-B14F-4D97-AF65-F5344CB8AC3E}">
        <p14:creationId xmlns:p14="http://schemas.microsoft.com/office/powerpoint/2010/main" val="469647590"/>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31913"/>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accent2"/>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955695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our Quad Boxes BG Dark Colou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lvl1pPr>
              <a:defRPr>
                <a:solidFill>
                  <a:schemeClr val="bg1"/>
                </a:solidFill>
              </a:defRPr>
            </a:lvl1pPr>
          </a:lstStyle>
          <a:p>
            <a:r>
              <a:rPr lang="en-US"/>
              <a:t>Click to edit Master title style</a:t>
            </a:r>
            <a:endParaRPr lang="en-US" dirty="0"/>
          </a:p>
        </p:txBody>
      </p:sp>
      <p:sp>
        <p:nvSpPr>
          <p:cNvPr id="11" name="Shape 8">
            <a:extLst>
              <a:ext uri="{FF2B5EF4-FFF2-40B4-BE49-F238E27FC236}">
                <a16:creationId xmlns:a16="http://schemas.microsoft.com/office/drawing/2014/main" id="{1763B05F-830B-4267-AD78-15D92D15E48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2F13A210-92DD-4299-9F1D-B2FE60EC3160}"/>
              </a:ext>
              <a:ext uri="{C183D7F6-B498-43B3-948B-1728B52AA6E4}">
                <adec:decorative xmlns:adec="http://schemas.microsoft.com/office/drawing/2017/decorative" val="1"/>
              </a:ext>
            </a:extLst>
          </p:cNvPr>
          <p:cNvSpPr txBox="1"/>
          <p:nvPr userDrawn="1">
            <p:custDataLst>
              <p:tags r:id="rId1"/>
            </p:custDataLst>
          </p:nvPr>
        </p:nvSpPr>
        <p:spPr>
          <a:xfrm>
            <a:off x="8902702" y="6295536"/>
            <a:ext cx="1931292"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7" name="TextBox 16">
            <a:extLst>
              <a:ext uri="{FF2B5EF4-FFF2-40B4-BE49-F238E27FC236}">
                <a16:creationId xmlns:a16="http://schemas.microsoft.com/office/drawing/2014/main" id="{94359EB3-99CA-467E-9F82-D5B531A28A3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9" name="Straight Connector 18">
            <a:extLst>
              <a:ext uri="{FF2B5EF4-FFF2-40B4-BE49-F238E27FC236}">
                <a16:creationId xmlns:a16="http://schemas.microsoft.com/office/drawing/2014/main" id="{E4C51904-D930-45AA-AF92-A006847C8BF5}"/>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Text Placeholder 8">
            <a:extLst>
              <a:ext uri="{FF2B5EF4-FFF2-40B4-BE49-F238E27FC236}">
                <a16:creationId xmlns:a16="http://schemas.microsoft.com/office/drawing/2014/main" id="{2086F202-0162-4310-A956-FCCC9474338A}"/>
              </a:ext>
            </a:extLst>
          </p:cNvPr>
          <p:cNvSpPr>
            <a:spLocks noGrp="1"/>
          </p:cNvSpPr>
          <p:nvPr>
            <p:ph type="body" sz="quarter" idx="19"/>
          </p:nvPr>
        </p:nvSpPr>
        <p:spPr>
          <a:xfrm>
            <a:off x="10032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0" name="Text Placeholder 8">
            <a:extLst>
              <a:ext uri="{FF2B5EF4-FFF2-40B4-BE49-F238E27FC236}">
                <a16:creationId xmlns:a16="http://schemas.microsoft.com/office/drawing/2014/main" id="{E8B6691E-17EA-480D-B598-F314E1A68EB3}"/>
              </a:ext>
            </a:extLst>
          </p:cNvPr>
          <p:cNvSpPr>
            <a:spLocks noGrp="1"/>
          </p:cNvSpPr>
          <p:nvPr>
            <p:ph type="body" sz="quarter" idx="20"/>
          </p:nvPr>
        </p:nvSpPr>
        <p:spPr>
          <a:xfrm>
            <a:off x="10032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1" name="Text Placeholder 8">
            <a:extLst>
              <a:ext uri="{FF2B5EF4-FFF2-40B4-BE49-F238E27FC236}">
                <a16:creationId xmlns:a16="http://schemas.microsoft.com/office/drawing/2014/main" id="{59F2358C-C167-462D-9F76-6D66B9B409BE}"/>
              </a:ext>
            </a:extLst>
          </p:cNvPr>
          <p:cNvSpPr>
            <a:spLocks noGrp="1"/>
          </p:cNvSpPr>
          <p:nvPr>
            <p:ph type="body" sz="quarter" idx="21"/>
          </p:nvPr>
        </p:nvSpPr>
        <p:spPr>
          <a:xfrm>
            <a:off x="6220800" y="1720714"/>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2" name="Text Placeholder 8">
            <a:extLst>
              <a:ext uri="{FF2B5EF4-FFF2-40B4-BE49-F238E27FC236}">
                <a16:creationId xmlns:a16="http://schemas.microsoft.com/office/drawing/2014/main" id="{B2FCC9C9-35DE-4F3C-A352-30EE65DD5B86}"/>
              </a:ext>
            </a:extLst>
          </p:cNvPr>
          <p:cNvSpPr>
            <a:spLocks noGrp="1"/>
          </p:cNvSpPr>
          <p:nvPr>
            <p:ph type="body" sz="quarter" idx="22"/>
          </p:nvPr>
        </p:nvSpPr>
        <p:spPr>
          <a:xfrm>
            <a:off x="6220800" y="1331913"/>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3" name="Text Placeholder 8">
            <a:extLst>
              <a:ext uri="{FF2B5EF4-FFF2-40B4-BE49-F238E27FC236}">
                <a16:creationId xmlns:a16="http://schemas.microsoft.com/office/drawing/2014/main" id="{EA017BC0-9170-4186-94F7-40E80F981A05}"/>
              </a:ext>
            </a:extLst>
          </p:cNvPr>
          <p:cNvSpPr>
            <a:spLocks noGrp="1"/>
          </p:cNvSpPr>
          <p:nvPr>
            <p:ph type="body" sz="quarter" idx="23"/>
          </p:nvPr>
        </p:nvSpPr>
        <p:spPr>
          <a:xfrm>
            <a:off x="10032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4" name="Text Placeholder 8">
            <a:extLst>
              <a:ext uri="{FF2B5EF4-FFF2-40B4-BE49-F238E27FC236}">
                <a16:creationId xmlns:a16="http://schemas.microsoft.com/office/drawing/2014/main" id="{0383342E-84C2-404C-8D37-45747A191605}"/>
              </a:ext>
            </a:extLst>
          </p:cNvPr>
          <p:cNvSpPr>
            <a:spLocks noGrp="1"/>
          </p:cNvSpPr>
          <p:nvPr>
            <p:ph type="body" sz="quarter" idx="24"/>
          </p:nvPr>
        </p:nvSpPr>
        <p:spPr>
          <a:xfrm>
            <a:off x="10032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75" name="Text Placeholder 8">
            <a:extLst>
              <a:ext uri="{FF2B5EF4-FFF2-40B4-BE49-F238E27FC236}">
                <a16:creationId xmlns:a16="http://schemas.microsoft.com/office/drawing/2014/main" id="{BE27B3E2-E887-473C-8464-38B061F67EA7}"/>
              </a:ext>
            </a:extLst>
          </p:cNvPr>
          <p:cNvSpPr>
            <a:spLocks noGrp="1"/>
          </p:cNvSpPr>
          <p:nvPr>
            <p:ph type="body" sz="quarter" idx="25"/>
          </p:nvPr>
        </p:nvSpPr>
        <p:spPr>
          <a:xfrm>
            <a:off x="6220800" y="4130720"/>
            <a:ext cx="4968000" cy="1746205"/>
          </a:xfrm>
          <a:solidFill>
            <a:srgbClr val="DCE6EE"/>
          </a:solidFill>
          <a:ln w="12700">
            <a:noFill/>
          </a:ln>
        </p:spPr>
        <p:txBody>
          <a:bodyPr lIns="108000" tIns="108000" rIns="108000" bIns="108000"/>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6" name="Text Placeholder 8">
            <a:extLst>
              <a:ext uri="{FF2B5EF4-FFF2-40B4-BE49-F238E27FC236}">
                <a16:creationId xmlns:a16="http://schemas.microsoft.com/office/drawing/2014/main" id="{4C0C9B8C-19B0-44D7-9F0F-975D45D4007F}"/>
              </a:ext>
            </a:extLst>
          </p:cNvPr>
          <p:cNvSpPr>
            <a:spLocks noGrp="1"/>
          </p:cNvSpPr>
          <p:nvPr>
            <p:ph type="body" sz="quarter" idx="26"/>
          </p:nvPr>
        </p:nvSpPr>
        <p:spPr>
          <a:xfrm>
            <a:off x="6220800" y="3741920"/>
            <a:ext cx="4968000" cy="388800"/>
          </a:xfrm>
          <a:solidFill>
            <a:schemeClr val="accent1"/>
          </a:solidFill>
          <a:ln w="12700">
            <a:noFill/>
          </a:ln>
        </p:spPr>
        <p:txBody>
          <a:bodyPr lIns="108000" tIns="108000" rIns="108000" bIns="108000" anchor="ctr"/>
          <a:lstStyle>
            <a:lvl1pPr>
              <a:defRPr sz="15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8" name="Graphic 8">
            <a:extLst>
              <a:ext uri="{FF2B5EF4-FFF2-40B4-BE49-F238E27FC236}">
                <a16:creationId xmlns:a16="http://schemas.microsoft.com/office/drawing/2014/main" id="{A75E6CC5-8B44-4F43-ACAA-428A4ADCE45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083640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386961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05375"/>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Tree>
    <p:extLst>
      <p:ext uri="{BB962C8B-B14F-4D97-AF65-F5344CB8AC3E}">
        <p14:creationId xmlns:p14="http://schemas.microsoft.com/office/powerpoint/2010/main" val="14256639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05375"/>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GB" dirty="0"/>
              <a:t>Title slide text only</a:t>
            </a:r>
            <a:endParaRPr lang="en-US" dirty="0"/>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69760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ack Cover dark Gradient">
    <p:bg>
      <p:bgPr>
        <a:gradFill>
          <a:gsLst>
            <a:gs pos="100000">
              <a:schemeClr val="accent1"/>
            </a:gs>
            <a:gs pos="0">
              <a:schemeClr val="accent5"/>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bg1"/>
                </a:solidFill>
                <a:latin typeface="+mn-lt"/>
                <a:ea typeface="+mn-ea"/>
                <a:cs typeface="+mn-cs"/>
              </a:rPr>
              <a:t>Document Classification: KPMG Public</a:t>
            </a:r>
            <a:endParaRPr lang="en-GB" sz="900" b="1" kern="1200" noProof="0" dirty="0">
              <a:solidFill>
                <a:schemeClr val="bg1"/>
              </a:solidFill>
              <a:latin typeface="+mn-lt"/>
              <a:ea typeface="+mn-ea"/>
              <a:cs typeface="+mn-cs"/>
            </a:endParaRPr>
          </a:p>
        </p:txBody>
      </p:sp>
      <p:sp>
        <p:nvSpPr>
          <p:cNvPr id="3" name="Text Placeholder 2">
            <a:extLst>
              <a:ext uri="{FF2B5EF4-FFF2-40B4-BE49-F238E27FC236}">
                <a16:creationId xmlns:a16="http://schemas.microsoft.com/office/drawing/2014/main" id="{9771E9CC-2A2B-4C75-8522-60824F3AC7F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bg1"/>
                </a:solidFill>
              </a:defRPr>
            </a:lvl1pPr>
            <a:lvl2pPr>
              <a:spcAft>
                <a:spcPts val="1000"/>
              </a:spcAft>
              <a:defRPr sz="900" b="0">
                <a:solidFill>
                  <a:schemeClr val="bg1"/>
                </a:solidFill>
              </a:defRPr>
            </a:lvl2pPr>
          </a:lstStyle>
          <a:p>
            <a:pPr lvl="0"/>
            <a:r>
              <a:rPr lang="en-US"/>
              <a:t>Click to edit Master text styles</a:t>
            </a:r>
          </a:p>
          <a:p>
            <a:pPr lvl="1"/>
            <a:r>
              <a:rPr lang="en-US"/>
              <a:t>Second level</a:t>
            </a:r>
          </a:p>
        </p:txBody>
      </p:sp>
      <p:sp>
        <p:nvSpPr>
          <p:cNvPr id="43" name="Text Placeholder 2">
            <a:extLst>
              <a:ext uri="{FF2B5EF4-FFF2-40B4-BE49-F238E27FC236}">
                <a16:creationId xmlns:a16="http://schemas.microsoft.com/office/drawing/2014/main" id="{8E01CBC1-FC71-43BD-845D-21EEEFA25661}"/>
              </a:ext>
            </a:extLst>
          </p:cNvPr>
          <p:cNvSpPr>
            <a:spLocks noGrp="1"/>
          </p:cNvSpPr>
          <p:nvPr>
            <p:ph type="body" sz="quarter" idx="14"/>
          </p:nvPr>
        </p:nvSpPr>
        <p:spPr>
          <a:xfrm>
            <a:off x="989012" y="3351965"/>
            <a:ext cx="2411738" cy="119064"/>
          </a:xfrm>
        </p:spPr>
        <p:txBody>
          <a:bodyPr/>
          <a:lstStyle>
            <a:lvl1pPr>
              <a:buFontTx/>
              <a:buNone/>
              <a:defRPr sz="1200" b="1">
                <a:solidFill>
                  <a:schemeClr val="bg1"/>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4" name="Group 3">
            <a:extLst>
              <a:ext uri="{FF2B5EF4-FFF2-40B4-BE49-F238E27FC236}">
                <a16:creationId xmlns:a16="http://schemas.microsoft.com/office/drawing/2014/main" id="{1C4D5492-D401-42A2-B377-EA27220983D3}"/>
              </a:ext>
            </a:extLst>
          </p:cNvPr>
          <p:cNvGrpSpPr/>
          <p:nvPr userDrawn="1"/>
        </p:nvGrpSpPr>
        <p:grpSpPr>
          <a:xfrm>
            <a:off x="998476" y="2881529"/>
            <a:ext cx="2023200" cy="367957"/>
            <a:chOff x="998476" y="2881529"/>
            <a:chExt cx="2023200" cy="367957"/>
          </a:xfrm>
        </p:grpSpPr>
        <p:sp>
          <p:nvSpPr>
            <p:cNvPr id="15" name="Rectangle 14">
              <a:extLst>
                <a:ext uri="{FF2B5EF4-FFF2-40B4-BE49-F238E27FC236}">
                  <a16:creationId xmlns:a16="http://schemas.microsoft.com/office/drawing/2014/main" id="{CF196AFE-0767-4ACF-9869-412F4845EABF}"/>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6" name="Rectangle 15">
              <a:extLst>
                <a:ext uri="{FF2B5EF4-FFF2-40B4-BE49-F238E27FC236}">
                  <a16:creationId xmlns:a16="http://schemas.microsoft.com/office/drawing/2014/main" id="{1E42C7C2-E55C-467A-A194-4BA78575F316}"/>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17" name="Rectangle 16">
              <a:extLst>
                <a:ext uri="{FF2B5EF4-FFF2-40B4-BE49-F238E27FC236}">
                  <a16:creationId xmlns:a16="http://schemas.microsoft.com/office/drawing/2014/main" id="{C45E1FE7-629E-4892-B2EB-2FDAB3326BE5}"/>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 name="Rectangle 1">
              <a:extLst>
                <a:ext uri="{FF2B5EF4-FFF2-40B4-BE49-F238E27FC236}">
                  <a16:creationId xmlns:a16="http://schemas.microsoft.com/office/drawing/2014/main" id="{07E3B322-EB53-4C7E-8968-4B7B3CE2432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9" name="Picture 8">
              <a:extLst>
                <a:ext uri="{FF2B5EF4-FFF2-40B4-BE49-F238E27FC236}">
                  <a16:creationId xmlns:a16="http://schemas.microsoft.com/office/drawing/2014/main" id="{3F3E6F56-5300-4CC2-8B6F-98341C903AA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10" name="Picture 9" descr="Icon&#10;&#10;Description automatically generated">
              <a:extLst>
                <a:ext uri="{FF2B5EF4-FFF2-40B4-BE49-F238E27FC236}">
                  <a16:creationId xmlns:a16="http://schemas.microsoft.com/office/drawing/2014/main" id="{5688464F-C48A-4F62-97E1-E717A76F030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12" name="Picture 11" descr="Logo&#10;&#10;Description automatically generated">
              <a:extLst>
                <a:ext uri="{FF2B5EF4-FFF2-40B4-BE49-F238E27FC236}">
                  <a16:creationId xmlns:a16="http://schemas.microsoft.com/office/drawing/2014/main" id="{3DBC0AA5-6153-434E-A0C9-A5D940745C9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13" name="Picture 12" descr="Logo&#10;&#10;Description automatically generated">
              <a:extLst>
                <a:ext uri="{FF2B5EF4-FFF2-40B4-BE49-F238E27FC236}">
                  <a16:creationId xmlns:a16="http://schemas.microsoft.com/office/drawing/2014/main" id="{809B7D2B-5280-4ED4-B112-B6C654C52EF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14" name="Picture 13" descr="Icon&#10;&#10;Description automatically generated">
              <a:extLst>
                <a:ext uri="{FF2B5EF4-FFF2-40B4-BE49-F238E27FC236}">
                  <a16:creationId xmlns:a16="http://schemas.microsoft.com/office/drawing/2014/main" id="{B338E268-56D8-4524-BB26-DA84FEEF86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9" name="Graphic 18">
            <a:extLst>
              <a:ext uri="{FF2B5EF4-FFF2-40B4-BE49-F238E27FC236}">
                <a16:creationId xmlns:a16="http://schemas.microsoft.com/office/drawing/2014/main" id="{D7CE8814-2E6C-49B9-A2A8-80AB288D9AA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ack Cover light gradient">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11" name="TextBox 10"/>
          <p:cNvSpPr txBox="1"/>
          <p:nvPr userDrawn="1">
            <p:custDataLst>
              <p:tags r:id="rId1"/>
            </p:custDataLst>
          </p:nvPr>
        </p:nvSpPr>
        <p:spPr>
          <a:xfrm>
            <a:off x="989263" y="5750095"/>
            <a:ext cx="2141612" cy="138499"/>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1" kern="1200" noProof="0">
                <a:solidFill>
                  <a:schemeClr val="accent2"/>
                </a:solidFill>
                <a:latin typeface="+mn-lt"/>
                <a:ea typeface="+mn-ea"/>
                <a:cs typeface="+mn-cs"/>
              </a:rPr>
              <a:t>Document Classification: KPMG Public</a:t>
            </a:r>
            <a:endParaRPr lang="en-GB" sz="900" b="1" kern="1200" noProof="0" dirty="0">
              <a:solidFill>
                <a:schemeClr val="accent2"/>
              </a:solidFill>
              <a:latin typeface="+mn-lt"/>
              <a:ea typeface="+mn-ea"/>
              <a:cs typeface="+mn-cs"/>
            </a:endParaRPr>
          </a:p>
        </p:txBody>
      </p:sp>
      <p:sp>
        <p:nvSpPr>
          <p:cNvPr id="53" name="Text Placeholder 2">
            <a:extLst>
              <a:ext uri="{FF2B5EF4-FFF2-40B4-BE49-F238E27FC236}">
                <a16:creationId xmlns:a16="http://schemas.microsoft.com/office/drawing/2014/main" id="{A835BAAE-8387-4EE5-AB59-6FBE19144C88}"/>
              </a:ext>
            </a:extLst>
          </p:cNvPr>
          <p:cNvSpPr>
            <a:spLocks noGrp="1"/>
          </p:cNvSpPr>
          <p:nvPr>
            <p:ph type="body" sz="quarter" idx="10"/>
          </p:nvPr>
        </p:nvSpPr>
        <p:spPr>
          <a:xfrm>
            <a:off x="989012" y="3702050"/>
            <a:ext cx="6660000" cy="1843088"/>
          </a:xfrm>
        </p:spPr>
        <p:txBody>
          <a:bodyPr anchor="b"/>
          <a:lstStyle>
            <a:lvl1pPr>
              <a:spcAft>
                <a:spcPts val="1000"/>
              </a:spcAft>
              <a:defRPr sz="900" b="0">
                <a:solidFill>
                  <a:schemeClr val="accent2"/>
                </a:solidFill>
              </a:defRPr>
            </a:lvl1pPr>
            <a:lvl2pPr>
              <a:spcAft>
                <a:spcPts val="1000"/>
              </a:spcAft>
              <a:defRPr sz="900" b="0">
                <a:solidFill>
                  <a:schemeClr val="accent2"/>
                </a:solidFill>
              </a:defRPr>
            </a:lvl2pPr>
          </a:lstStyle>
          <a:p>
            <a:pPr lvl="0"/>
            <a:r>
              <a:rPr lang="en-US"/>
              <a:t>Click to edit Master text styles</a:t>
            </a:r>
          </a:p>
          <a:p>
            <a:pPr lvl="1"/>
            <a:r>
              <a:rPr lang="en-US"/>
              <a:t>Second level</a:t>
            </a:r>
          </a:p>
        </p:txBody>
      </p:sp>
      <p:sp>
        <p:nvSpPr>
          <p:cNvPr id="54" name="Text Placeholder 2">
            <a:extLst>
              <a:ext uri="{FF2B5EF4-FFF2-40B4-BE49-F238E27FC236}">
                <a16:creationId xmlns:a16="http://schemas.microsoft.com/office/drawing/2014/main" id="{93B40796-98D9-465A-9944-CCD9D00EE921}"/>
              </a:ext>
            </a:extLst>
          </p:cNvPr>
          <p:cNvSpPr>
            <a:spLocks noGrp="1"/>
          </p:cNvSpPr>
          <p:nvPr>
            <p:ph type="body" sz="quarter" idx="14"/>
          </p:nvPr>
        </p:nvSpPr>
        <p:spPr>
          <a:xfrm>
            <a:off x="989012" y="3351965"/>
            <a:ext cx="2411738" cy="119064"/>
          </a:xfrm>
        </p:spPr>
        <p:txBody>
          <a:bodyPr/>
          <a:lstStyle>
            <a:lvl1pPr>
              <a:buFontTx/>
              <a:buNone/>
              <a:defRPr sz="1200" b="1">
                <a:solidFill>
                  <a:schemeClr val="accent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8" name="Group 17">
            <a:extLst>
              <a:ext uri="{FF2B5EF4-FFF2-40B4-BE49-F238E27FC236}">
                <a16:creationId xmlns:a16="http://schemas.microsoft.com/office/drawing/2014/main" id="{3AD33E6D-5377-46E3-B1FF-E91C54D03F04}"/>
              </a:ext>
            </a:extLst>
          </p:cNvPr>
          <p:cNvGrpSpPr/>
          <p:nvPr userDrawn="1"/>
        </p:nvGrpSpPr>
        <p:grpSpPr>
          <a:xfrm>
            <a:off x="998476" y="2881529"/>
            <a:ext cx="2023200" cy="367957"/>
            <a:chOff x="998476" y="2881529"/>
            <a:chExt cx="2023200" cy="367957"/>
          </a:xfrm>
        </p:grpSpPr>
        <p:sp>
          <p:nvSpPr>
            <p:cNvPr id="19" name="Rectangle 18">
              <a:extLst>
                <a:ext uri="{FF2B5EF4-FFF2-40B4-BE49-F238E27FC236}">
                  <a16:creationId xmlns:a16="http://schemas.microsoft.com/office/drawing/2014/main" id="{7F4461B7-55B7-4469-ADF0-D4A2CB8F5710}"/>
                </a:ext>
              </a:extLst>
            </p:cNvPr>
            <p:cNvSpPr/>
            <p:nvPr userDrawn="1"/>
          </p:nvSpPr>
          <p:spPr>
            <a:xfrm>
              <a:off x="1441950" y="2918577"/>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0" name="Rectangle 19">
              <a:extLst>
                <a:ext uri="{FF2B5EF4-FFF2-40B4-BE49-F238E27FC236}">
                  <a16:creationId xmlns:a16="http://schemas.microsoft.com/office/drawing/2014/main" id="{36F734C6-FA66-47AA-9466-88AC05333E29}"/>
                </a:ext>
              </a:extLst>
            </p:cNvPr>
            <p:cNvSpPr/>
            <p:nvPr userDrawn="1"/>
          </p:nvSpPr>
          <p:spPr>
            <a:xfrm>
              <a:off x="1877844" y="2918577"/>
              <a:ext cx="281156" cy="322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1" name="Rectangle 20">
              <a:extLst>
                <a:ext uri="{FF2B5EF4-FFF2-40B4-BE49-F238E27FC236}">
                  <a16:creationId xmlns:a16="http://schemas.microsoft.com/office/drawing/2014/main" id="{8B928039-DB0D-4F9F-A695-D6F65A328FCD}"/>
                </a:ext>
              </a:extLst>
            </p:cNvPr>
            <p:cNvSpPr/>
            <p:nvPr userDrawn="1"/>
          </p:nvSpPr>
          <p:spPr>
            <a:xfrm>
              <a:off x="2689276" y="2924173"/>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22" name="Rectangle 21">
              <a:extLst>
                <a:ext uri="{FF2B5EF4-FFF2-40B4-BE49-F238E27FC236}">
                  <a16:creationId xmlns:a16="http://schemas.microsoft.com/office/drawing/2014/main" id="{DE314CEC-778A-45F5-AF53-25973CFF2C6E}"/>
                </a:ext>
              </a:extLst>
            </p:cNvPr>
            <p:cNvSpPr/>
            <p:nvPr userDrawn="1"/>
          </p:nvSpPr>
          <p:spPr>
            <a:xfrm>
              <a:off x="1025526" y="2924174"/>
              <a:ext cx="304800"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pic>
          <p:nvPicPr>
            <p:cNvPr id="23" name="Picture 22">
              <a:extLst>
                <a:ext uri="{FF2B5EF4-FFF2-40B4-BE49-F238E27FC236}">
                  <a16:creationId xmlns:a16="http://schemas.microsoft.com/office/drawing/2014/main" id="{7A5A09B0-ADE2-48D6-9500-156D9353A9A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0" y="2881529"/>
              <a:ext cx="360000" cy="360000"/>
            </a:xfrm>
            <a:prstGeom prst="rect">
              <a:avLst/>
            </a:prstGeom>
          </p:spPr>
        </p:pic>
        <p:pic>
          <p:nvPicPr>
            <p:cNvPr id="24" name="Picture 23" descr="Icon&#10;&#10;Description automatically generated">
              <a:extLst>
                <a:ext uri="{FF2B5EF4-FFF2-40B4-BE49-F238E27FC236}">
                  <a16:creationId xmlns:a16="http://schemas.microsoft.com/office/drawing/2014/main" id="{7D51E6DF-03C0-4528-A826-C16F599ABAA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42336" y="2881529"/>
              <a:ext cx="359648" cy="360000"/>
            </a:xfrm>
            <a:prstGeom prst="rect">
              <a:avLst/>
            </a:prstGeom>
          </p:spPr>
        </p:pic>
        <p:pic>
          <p:nvPicPr>
            <p:cNvPr id="25" name="Picture 24" descr="Logo&#10;&#10;Description automatically generated">
              <a:extLst>
                <a:ext uri="{FF2B5EF4-FFF2-40B4-BE49-F238E27FC236}">
                  <a16:creationId xmlns:a16="http://schemas.microsoft.com/office/drawing/2014/main" id="{B7A09755-6B8F-4E6B-95E4-A3F59CF5D00A}"/>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414350" y="2889486"/>
              <a:ext cx="360000" cy="360000"/>
            </a:xfrm>
            <a:prstGeom prst="rect">
              <a:avLst/>
            </a:prstGeom>
          </p:spPr>
        </p:pic>
        <p:pic>
          <p:nvPicPr>
            <p:cNvPr id="26" name="Picture 25" descr="Logo&#10;&#10;Description automatically generated">
              <a:extLst>
                <a:ext uri="{FF2B5EF4-FFF2-40B4-BE49-F238E27FC236}">
                  <a16:creationId xmlns:a16="http://schemas.microsoft.com/office/drawing/2014/main" id="{FF482287-E023-4BA0-BEEC-A27AF495C2F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8476" y="2884275"/>
              <a:ext cx="360000" cy="360000"/>
            </a:xfrm>
            <a:prstGeom prst="rect">
              <a:avLst/>
            </a:prstGeom>
          </p:spPr>
        </p:pic>
        <p:pic>
          <p:nvPicPr>
            <p:cNvPr id="27" name="Picture 26" descr="Icon&#10;&#10;Description automatically generated">
              <a:extLst>
                <a:ext uri="{FF2B5EF4-FFF2-40B4-BE49-F238E27FC236}">
                  <a16:creationId xmlns:a16="http://schemas.microsoft.com/office/drawing/2014/main" id="{475EF34B-0D63-4B5C-BF0F-AA0D0D345D15}"/>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661676" y="2881529"/>
              <a:ext cx="360000" cy="360000"/>
            </a:xfrm>
            <a:prstGeom prst="rect">
              <a:avLst/>
            </a:prstGeom>
          </p:spPr>
        </p:pic>
      </p:grpSp>
      <p:pic>
        <p:nvPicPr>
          <p:cNvPr id="16" name="Graphic 15">
            <a:extLst>
              <a:ext uri="{FF2B5EF4-FFF2-40B4-BE49-F238E27FC236}">
                <a16:creationId xmlns:a16="http://schemas.microsoft.com/office/drawing/2014/main" id="{316E0CBF-F67B-4988-A694-3CA5B79E65D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8476" y="371311"/>
            <a:ext cx="914400" cy="368346"/>
          </a:xfrm>
          <a:prstGeom prst="rect">
            <a:avLst/>
          </a:prstGeom>
        </p:spPr>
      </p:pic>
    </p:spTree>
    <p:extLst>
      <p:ext uri="{BB962C8B-B14F-4D97-AF65-F5344CB8AC3E}">
        <p14:creationId xmlns:p14="http://schemas.microsoft.com/office/powerpoint/2010/main" val="3447815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p:txBody>
          <a:bodyPr/>
          <a:lstStyle/>
          <a:p>
            <a:r>
              <a:rPr lang="en-US"/>
              <a:t>Click to edit Master title style</a:t>
            </a:r>
            <a:endParaRPr lang="en-GB" dirty="0"/>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Spectrum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grpSp>
        <p:nvGrpSpPr>
          <p:cNvPr id="17" name="Group 16">
            <a:extLst>
              <a:ext uri="{FF2B5EF4-FFF2-40B4-BE49-F238E27FC236}">
                <a16:creationId xmlns:a16="http://schemas.microsoft.com/office/drawing/2014/main" id="{56B15E2D-58A0-4506-8A15-E27C173174FA}"/>
              </a:ext>
            </a:extLst>
          </p:cNvPr>
          <p:cNvGrpSpPr/>
          <p:nvPr userDrawn="1"/>
        </p:nvGrpSpPr>
        <p:grpSpPr>
          <a:xfrm>
            <a:off x="2999643" y="1731971"/>
            <a:ext cx="2177326" cy="411225"/>
            <a:chOff x="2992848" y="1717717"/>
            <a:chExt cx="2177326" cy="411225"/>
          </a:xfrm>
        </p:grpSpPr>
        <p:sp>
          <p:nvSpPr>
            <p:cNvPr id="8" name="Rectangle 7">
              <a:extLst>
                <a:ext uri="{FF2B5EF4-FFF2-40B4-BE49-F238E27FC236}">
                  <a16:creationId xmlns:a16="http://schemas.microsoft.com/office/drawing/2014/main" id="{A2309040-9C95-48FE-AA99-4757E8328519}"/>
                </a:ext>
              </a:extLst>
            </p:cNvPr>
            <p:cNvSpPr/>
            <p:nvPr userDrawn="1"/>
          </p:nvSpPr>
          <p:spPr>
            <a:xfrm>
              <a:off x="2992848" y="1717717"/>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02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gr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grpSp>
        <p:nvGrpSpPr>
          <p:cNvPr id="18" name="Group 17">
            <a:extLst>
              <a:ext uri="{FF2B5EF4-FFF2-40B4-BE49-F238E27FC236}">
                <a16:creationId xmlns:a16="http://schemas.microsoft.com/office/drawing/2014/main" id="{2356161F-C4E7-4F32-B00D-D64EBA9D34CA}"/>
              </a:ext>
            </a:extLst>
          </p:cNvPr>
          <p:cNvGrpSpPr/>
          <p:nvPr userDrawn="1"/>
        </p:nvGrpSpPr>
        <p:grpSpPr>
          <a:xfrm>
            <a:off x="998351" y="3783824"/>
            <a:ext cx="2177326" cy="1433953"/>
            <a:chOff x="998351" y="4298384"/>
            <a:chExt cx="2177326" cy="1433953"/>
          </a:xfrm>
        </p:grpSpPr>
        <p:sp>
          <p:nvSpPr>
            <p:cNvPr id="20" name="Rectangle 19">
              <a:extLst>
                <a:ext uri="{FF2B5EF4-FFF2-40B4-BE49-F238E27FC236}">
                  <a16:creationId xmlns:a16="http://schemas.microsoft.com/office/drawing/2014/main" id="{6453D312-00EF-44B5-9D91-290BE0E19654}"/>
                </a:ext>
              </a:extLst>
            </p:cNvPr>
            <p:cNvSpPr/>
            <p:nvPr userDrawn="1"/>
          </p:nvSpPr>
          <p:spPr>
            <a:xfrm>
              <a:off x="998351" y="4298384"/>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812944"/>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5321112"/>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4386074"/>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89713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540819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gr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0139"/>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4701"/>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69262"/>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3824"/>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298384"/>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6552"/>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1112"/>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38957"/>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80" y="2852903"/>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80" y="1830789"/>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80" y="3363960"/>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80" y="3875017"/>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80" y="2341846"/>
            <a:ext cx="714476"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70083"/>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70083"/>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57773"/>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100206" y="2869887"/>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GB" sz="1000" b="0" dirty="0" err="1">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a:spLocks/>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5" y="4389395"/>
            <a:ext cx="714476"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64" name="TextBox 63">
            <a:extLst>
              <a:ext uri="{FF2B5EF4-FFF2-40B4-BE49-F238E27FC236}">
                <a16:creationId xmlns:a16="http://schemas.microsoft.com/office/drawing/2014/main" id="{147E9F40-D028-425F-96B1-C73C59C9C8EF}"/>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73" name="Rectangle 72">
            <a:extLst>
              <a:ext uri="{FF2B5EF4-FFF2-40B4-BE49-F238E27FC236}">
                <a16:creationId xmlns:a16="http://schemas.microsoft.com/office/drawing/2014/main" id="{A2E77BBC-829E-4B5B-9C1B-B9C1344A811F}"/>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80" name="Rectangle 79">
            <a:extLst>
              <a:ext uri="{FF2B5EF4-FFF2-40B4-BE49-F238E27FC236}">
                <a16:creationId xmlns:a16="http://schemas.microsoft.com/office/drawing/2014/main" id="{86053ADE-6CEF-4806-8C0F-B8BEED546A81}"/>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81" name="Rectangle 80">
            <a:extLst>
              <a:ext uri="{FF2B5EF4-FFF2-40B4-BE49-F238E27FC236}">
                <a16:creationId xmlns:a16="http://schemas.microsoft.com/office/drawing/2014/main" id="{1FEC18AD-6921-4293-966A-F31741528B23}"/>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88" name="TextBox 87">
            <a:extLst>
              <a:ext uri="{FF2B5EF4-FFF2-40B4-BE49-F238E27FC236}">
                <a16:creationId xmlns:a16="http://schemas.microsoft.com/office/drawing/2014/main" id="{BD3C657F-FD1E-40E0-B00F-F92EC369386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4" name="Straight Connector 13">
            <a:extLst>
              <a:ext uri="{FF2B5EF4-FFF2-40B4-BE49-F238E27FC236}">
                <a16:creationId xmlns:a16="http://schemas.microsoft.com/office/drawing/2014/main" id="{FF87E5F4-3A2B-41F8-A4AA-BA7FFC573394}"/>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8639F51-9F8C-4D36-8737-7A3DAC84F1DA}"/>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B8890E6-18C7-479B-B73B-0C731D264307}"/>
              </a:ext>
            </a:extLst>
          </p:cNvPr>
          <p:cNvGrpSpPr/>
          <p:nvPr userDrawn="1"/>
        </p:nvGrpSpPr>
        <p:grpSpPr>
          <a:xfrm>
            <a:off x="7170486" y="5015319"/>
            <a:ext cx="4023114" cy="868052"/>
            <a:chOff x="6942744" y="5227726"/>
            <a:chExt cx="6397168" cy="1380293"/>
          </a:xfrm>
        </p:grpSpPr>
        <p:sp>
          <p:nvSpPr>
            <p:cNvPr id="89" name="Rectangle 88">
              <a:extLst>
                <a:ext uri="{FF2B5EF4-FFF2-40B4-BE49-F238E27FC236}">
                  <a16:creationId xmlns:a16="http://schemas.microsoft.com/office/drawing/2014/main" id="{D9642345-2D6B-4C6E-A9F2-A02D26D51DDD}"/>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90" name="Rectangle 89">
              <a:extLst>
                <a:ext uri="{FF2B5EF4-FFF2-40B4-BE49-F238E27FC236}">
                  <a16:creationId xmlns:a16="http://schemas.microsoft.com/office/drawing/2014/main" id="{54B75BE9-8F9E-40F1-AE85-B929BD14E4F6}"/>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91" name="Rectangle 90">
              <a:extLst>
                <a:ext uri="{FF2B5EF4-FFF2-40B4-BE49-F238E27FC236}">
                  <a16:creationId xmlns:a16="http://schemas.microsoft.com/office/drawing/2014/main" id="{403512C6-1015-4893-B421-D2CA83BB28B7}"/>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92" name="Rectangle 91">
              <a:extLst>
                <a:ext uri="{FF2B5EF4-FFF2-40B4-BE49-F238E27FC236}">
                  <a16:creationId xmlns:a16="http://schemas.microsoft.com/office/drawing/2014/main" id="{8DF8AA28-67A9-4A84-A80F-52EFDEF62EC4}"/>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93" name="Rectangle 92">
              <a:extLst>
                <a:ext uri="{FF2B5EF4-FFF2-40B4-BE49-F238E27FC236}">
                  <a16:creationId xmlns:a16="http://schemas.microsoft.com/office/drawing/2014/main" id="{96ECD3EF-C613-49EC-B955-C33743E8DAF2}"/>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94" name="Rectangle 93">
              <a:extLst>
                <a:ext uri="{FF2B5EF4-FFF2-40B4-BE49-F238E27FC236}">
                  <a16:creationId xmlns:a16="http://schemas.microsoft.com/office/drawing/2014/main" id="{CEFF0E69-1303-4A97-A554-2617DBE38F85}"/>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95" name="Rectangle 94">
              <a:extLst>
                <a:ext uri="{FF2B5EF4-FFF2-40B4-BE49-F238E27FC236}">
                  <a16:creationId xmlns:a16="http://schemas.microsoft.com/office/drawing/2014/main" id="{D22E2F76-F5F9-4152-8B76-200BB23CF93D}"/>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96" name="Rectangle 95">
              <a:extLst>
                <a:ext uri="{FF2B5EF4-FFF2-40B4-BE49-F238E27FC236}">
                  <a16:creationId xmlns:a16="http://schemas.microsoft.com/office/drawing/2014/main" id="{F294A2C6-DAFC-45CD-86AD-3902D99F3B8E}"/>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97" name="Rectangle 96">
              <a:extLst>
                <a:ext uri="{FF2B5EF4-FFF2-40B4-BE49-F238E27FC236}">
                  <a16:creationId xmlns:a16="http://schemas.microsoft.com/office/drawing/2014/main" id="{E318800B-9E93-4883-840B-696F82170F32}"/>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98" name="Rectangle 97">
              <a:extLst>
                <a:ext uri="{FF2B5EF4-FFF2-40B4-BE49-F238E27FC236}">
                  <a16:creationId xmlns:a16="http://schemas.microsoft.com/office/drawing/2014/main" id="{14443132-A6B3-4990-BA37-9E2D3DE1B105}"/>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99" name="Rectangle 98">
              <a:extLst>
                <a:ext uri="{FF2B5EF4-FFF2-40B4-BE49-F238E27FC236}">
                  <a16:creationId xmlns:a16="http://schemas.microsoft.com/office/drawing/2014/main" id="{6C79AFB4-7A51-4309-99F1-4015E9137C5F}"/>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0" name="Rectangle 99">
              <a:extLst>
                <a:ext uri="{FF2B5EF4-FFF2-40B4-BE49-F238E27FC236}">
                  <a16:creationId xmlns:a16="http://schemas.microsoft.com/office/drawing/2014/main" id="{CE4F02C0-8A76-4F89-8E59-9E7549909C2A}"/>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01" name="Rectangle 100">
              <a:extLst>
                <a:ext uri="{FF2B5EF4-FFF2-40B4-BE49-F238E27FC236}">
                  <a16:creationId xmlns:a16="http://schemas.microsoft.com/office/drawing/2014/main" id="{29198175-1C72-4E67-BB92-6595EEDA420A}"/>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02" name="Rectangle 101">
              <a:extLst>
                <a:ext uri="{FF2B5EF4-FFF2-40B4-BE49-F238E27FC236}">
                  <a16:creationId xmlns:a16="http://schemas.microsoft.com/office/drawing/2014/main" id="{BB592D94-A7C3-4005-BCCE-3C53AAD9574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extLst>
      <p:ext uri="{BB962C8B-B14F-4D97-AF65-F5344CB8AC3E}">
        <p14:creationId xmlns:p14="http://schemas.microsoft.com/office/powerpoint/2010/main" val="16569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3 COLUMN CHART TEXT">
    <p:bg>
      <p:bgPr>
        <a:solidFill>
          <a:srgbClr val="00338D"/>
        </a:solidFill>
        <a:effectLst/>
      </p:bgPr>
    </p:bg>
    <p:spTree>
      <p:nvGrpSpPr>
        <p:cNvPr id="1" name=""/>
        <p:cNvGrpSpPr/>
        <p:nvPr/>
      </p:nvGrpSpPr>
      <p:grpSpPr>
        <a:xfrm>
          <a:off x="0" y="0"/>
          <a:ext cx="0" cy="0"/>
          <a:chOff x="0" y="0"/>
          <a:chExt cx="0" cy="0"/>
        </a:xfrm>
      </p:grpSpPr>
      <p:pic>
        <p:nvPicPr>
          <p:cNvPr id="9" name="Picture 8" descr="A picture containing water, sky, outdoor, boat&#10;&#10;Description automatically generated">
            <a:extLst>
              <a:ext uri="{FF2B5EF4-FFF2-40B4-BE49-F238E27FC236}">
                <a16:creationId xmlns:a16="http://schemas.microsoft.com/office/drawing/2014/main" id="{984BEAEF-0602-4E86-A4A3-9F2906ED28F9}"/>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ADA3593A-B431-4ADA-BE4C-21EA84735646}"/>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5" name="Shape 8">
            <a:extLst>
              <a:ext uri="{FF2B5EF4-FFF2-40B4-BE49-F238E27FC236}">
                <a16:creationId xmlns:a16="http://schemas.microsoft.com/office/drawing/2014/main" id="{0C6C1EC6-E117-4B69-89BE-088A74E79D7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4" name="TextBox 13">
            <a:extLst>
              <a:ext uri="{FF2B5EF4-FFF2-40B4-BE49-F238E27FC236}">
                <a16:creationId xmlns:a16="http://schemas.microsoft.com/office/drawing/2014/main" id="{7C17B002-334A-40EC-B121-E986C0119D4B}"/>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lumMod val="65000"/>
                  </a:schemeClr>
                </a:solidFill>
                <a:latin typeface="+mn-lt"/>
                <a:ea typeface="+mn-ea"/>
                <a:cs typeface="+mn-cs"/>
              </a:rPr>
              <a:t>Document Classification: KPMG Public</a:t>
            </a:r>
          </a:p>
        </p:txBody>
      </p:sp>
      <p:sp>
        <p:nvSpPr>
          <p:cNvPr id="15" name="TextBox 14">
            <a:extLst>
              <a:ext uri="{FF2B5EF4-FFF2-40B4-BE49-F238E27FC236}">
                <a16:creationId xmlns:a16="http://schemas.microsoft.com/office/drawing/2014/main" id="{80637FD2-012C-4200-949F-8DC01675878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9EB4073E-9A76-4497-A20D-140FBF74D8F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Graphic 8">
            <a:extLst>
              <a:ext uri="{FF2B5EF4-FFF2-40B4-BE49-F238E27FC236}">
                <a16:creationId xmlns:a16="http://schemas.microsoft.com/office/drawing/2014/main" id="{ABB19345-2968-4E44-943F-3E97D8AA198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Tree>
    <p:extLst>
      <p:ext uri="{BB962C8B-B14F-4D97-AF65-F5344CB8AC3E}">
        <p14:creationId xmlns:p14="http://schemas.microsoft.com/office/powerpoint/2010/main" val="439093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7" name="Graphic 8">
            <a:extLst>
              <a:ext uri="{FF2B5EF4-FFF2-40B4-BE49-F238E27FC236}">
                <a16:creationId xmlns:a16="http://schemas.microsoft.com/office/drawing/2014/main" id="{90B7A897-5A26-41CB-AEE5-250C628151A3}"/>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9" name="Shape 8">
            <a:extLst>
              <a:ext uri="{FF2B5EF4-FFF2-40B4-BE49-F238E27FC236}">
                <a16:creationId xmlns:a16="http://schemas.microsoft.com/office/drawing/2014/main" id="{EB8B3C09-FAB2-429B-938C-E78504065962}"/>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EA9BF5FA-A218-4481-9952-70E809F83381}"/>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2" name="TextBox 11">
            <a:extLst>
              <a:ext uri="{FF2B5EF4-FFF2-40B4-BE49-F238E27FC236}">
                <a16:creationId xmlns:a16="http://schemas.microsoft.com/office/drawing/2014/main" id="{D6537B35-1388-4BAF-9520-9BDE0CCA2FD2}"/>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D8B9F63F-C8B5-4C95-9816-589FF270249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426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E2D7F6-77EE-4A84-A347-E3DE3770F560}"/>
              </a:ext>
            </a:extLst>
          </p:cNvPr>
          <p:cNvGrpSpPr/>
          <p:nvPr userDrawn="1"/>
        </p:nvGrpSpPr>
        <p:grpSpPr>
          <a:xfrm>
            <a:off x="998476" y="0"/>
            <a:ext cx="911399" cy="1485244"/>
            <a:chOff x="1008000" y="0"/>
            <a:chExt cx="911399" cy="1485244"/>
          </a:xfrm>
          <a:solidFill>
            <a:schemeClr val="bg1">
              <a:alpha val="0"/>
            </a:schemeClr>
          </a:solidFill>
        </p:grpSpPr>
        <p:sp>
          <p:nvSpPr>
            <p:cNvPr id="11" name="Freeform 19">
              <a:extLst>
                <a:ext uri="{FF2B5EF4-FFF2-40B4-BE49-F238E27FC236}">
                  <a16:creationId xmlns:a16="http://schemas.microsoft.com/office/drawing/2014/main" id="{A38D1D5C-300B-4EC8-97CB-72C6B7A7CC70}"/>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D721161A-007B-4922-864A-502861C248B2}"/>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23EB2905-098A-41C5-AB65-063729C54D07}"/>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4" name="Rectangle 13">
            <a:extLst>
              <a:ext uri="{FF2B5EF4-FFF2-40B4-BE49-F238E27FC236}">
                <a16:creationId xmlns:a16="http://schemas.microsoft.com/office/drawing/2014/main" id="{933C2314-88FE-4413-B812-D2D4A2998E51}"/>
              </a:ext>
            </a:extLst>
          </p:cNvPr>
          <p:cNvSpPr>
            <a:spLocks noChangeAspect="1"/>
          </p:cNvSpPr>
          <p:nvPr userDrawn="1"/>
        </p:nvSpPr>
        <p:spPr>
          <a:xfrm>
            <a:off x="7435789" y="371311"/>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5" name="Text Placeholder 3">
            <a:extLst>
              <a:ext uri="{FF2B5EF4-FFF2-40B4-BE49-F238E27FC236}">
                <a16:creationId xmlns:a16="http://schemas.microsoft.com/office/drawing/2014/main" id="{EC91CE7F-7855-470E-A1C6-7B98C9783C0D}"/>
              </a:ext>
            </a:extLst>
          </p:cNvPr>
          <p:cNvSpPr>
            <a:spLocks noGrp="1"/>
          </p:cNvSpPr>
          <p:nvPr>
            <p:ph type="body" sz="quarter" idx="12"/>
          </p:nvPr>
        </p:nvSpPr>
        <p:spPr>
          <a:xfrm>
            <a:off x="7702252" y="4710484"/>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6" name="Title 1">
            <a:extLst>
              <a:ext uri="{FF2B5EF4-FFF2-40B4-BE49-F238E27FC236}">
                <a16:creationId xmlns:a16="http://schemas.microsoft.com/office/drawing/2014/main" id="{633FD179-5843-4777-B4EF-2C33EA14278A}"/>
              </a:ext>
            </a:extLst>
          </p:cNvPr>
          <p:cNvSpPr>
            <a:spLocks noGrp="1"/>
          </p:cNvSpPr>
          <p:nvPr>
            <p:ph type="ctrTitle" hasCustomPrompt="1"/>
          </p:nvPr>
        </p:nvSpPr>
        <p:spPr>
          <a:xfrm>
            <a:off x="7702252" y="636808"/>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Tree>
    <p:extLst>
      <p:ext uri="{BB962C8B-B14F-4D97-AF65-F5344CB8AC3E}">
        <p14:creationId xmlns:p14="http://schemas.microsoft.com/office/powerpoint/2010/main" val="3969939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gradFill>
          <a:gsLst>
            <a:gs pos="0">
              <a:schemeClr val="accent4"/>
            </a:gs>
            <a:gs pos="100000">
              <a:srgbClr val="ACEAFF"/>
            </a:gs>
          </a:gsLst>
          <a:lin ang="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2F8830-4F74-4E7B-8634-A831C07B4D8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9" name="Shape 8">
            <a:extLst>
              <a:ext uri="{FF2B5EF4-FFF2-40B4-BE49-F238E27FC236}">
                <a16:creationId xmlns:a16="http://schemas.microsoft.com/office/drawing/2014/main" id="{095959D6-539D-4DBA-A407-486EBC7BD27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9DFC671-4434-4988-9BE6-E6E05C1E905C}"/>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2" name="TextBox 11">
            <a:extLst>
              <a:ext uri="{FF2B5EF4-FFF2-40B4-BE49-F238E27FC236}">
                <a16:creationId xmlns:a16="http://schemas.microsoft.com/office/drawing/2014/main" id="{B738A5EF-7113-4975-A890-492075EFAA0A}"/>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9A2598B6-5992-4ED7-A56F-E61779FCAAAD}"/>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Graphic 8">
            <a:extLst>
              <a:ext uri="{FF2B5EF4-FFF2-40B4-BE49-F238E27FC236}">
                <a16:creationId xmlns:a16="http://schemas.microsoft.com/office/drawing/2014/main" id="{CAAB85AA-9E5A-4C61-B424-F7AF53548327}"/>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871992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rgbClr val="00338D"/>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7483AC7-339F-48D4-9AB4-3046D5749CB9}"/>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2" name="Shape 8">
            <a:extLst>
              <a:ext uri="{FF2B5EF4-FFF2-40B4-BE49-F238E27FC236}">
                <a16:creationId xmlns:a16="http://schemas.microsoft.com/office/drawing/2014/main" id="{15EB5FA9-D117-4324-A3D4-5F62C3F1B10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9" name="Graphic 8">
            <a:extLst>
              <a:ext uri="{FF2B5EF4-FFF2-40B4-BE49-F238E27FC236}">
                <a16:creationId xmlns:a16="http://schemas.microsoft.com/office/drawing/2014/main" id="{D28B896E-27F6-49D5-8E14-861D71D86A4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
        <p:nvSpPr>
          <p:cNvPr id="14" name="TextBox 13">
            <a:extLst>
              <a:ext uri="{FF2B5EF4-FFF2-40B4-BE49-F238E27FC236}">
                <a16:creationId xmlns:a16="http://schemas.microsoft.com/office/drawing/2014/main" id="{A564A7DC-07A4-43BD-BDC8-DCD851D6E6B3}"/>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5" name="TextBox 14">
            <a:extLst>
              <a:ext uri="{FF2B5EF4-FFF2-40B4-BE49-F238E27FC236}">
                <a16:creationId xmlns:a16="http://schemas.microsoft.com/office/drawing/2014/main" id="{7CB90D9F-91A1-43F6-9146-83692170A3B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6" name="Straight Connector 15">
            <a:extLst>
              <a:ext uri="{FF2B5EF4-FFF2-40B4-BE49-F238E27FC236}">
                <a16:creationId xmlns:a16="http://schemas.microsoft.com/office/drawing/2014/main" id="{4D7D7CF2-0F24-42C5-950D-8831C090846B}"/>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Shape 8">
            <a:extLst>
              <a:ext uri="{FF2B5EF4-FFF2-40B4-BE49-F238E27FC236}">
                <a16:creationId xmlns:a16="http://schemas.microsoft.com/office/drawing/2014/main" id="{FA7C57B7-3139-4227-860D-62744E80075C}"/>
              </a:ext>
            </a:extLst>
          </p:cNvPr>
          <p:cNvSpPr txBox="1">
            <a:spLocks/>
          </p:cNvSpPr>
          <p:nvPr userDrawn="1"/>
        </p:nvSpPr>
        <p:spPr>
          <a:xfrm>
            <a:off x="11099007" y="64193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sp>
        <p:nvSpPr>
          <p:cNvPr id="20" name="TextBox 19">
            <a:extLst>
              <a:ext uri="{FF2B5EF4-FFF2-40B4-BE49-F238E27FC236}">
                <a16:creationId xmlns:a16="http://schemas.microsoft.com/office/drawing/2014/main" id="{A266A7FB-075A-4AE6-86C7-092AFE2A545E}"/>
              </a:ext>
              <a:ext uri="{C183D7F6-B498-43B3-948B-1728B52AA6E4}">
                <adec:decorative xmlns:adec="http://schemas.microsoft.com/office/drawing/2017/decorative" val="1"/>
              </a:ext>
            </a:extLst>
          </p:cNvPr>
          <p:cNvSpPr txBox="1"/>
          <p:nvPr userDrawn="1">
            <p:custDataLst>
              <p:tags r:id="rId2"/>
            </p:custDataLst>
          </p:nvPr>
        </p:nvSpPr>
        <p:spPr>
          <a:xfrm>
            <a:off x="9120194" y="64479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9476F0CC-8F6E-44D5-8FBB-3E2FA1E0313B}"/>
              </a:ext>
              <a:ext uri="{C183D7F6-B498-43B3-948B-1728B52AA6E4}">
                <adec:decorative xmlns:adec="http://schemas.microsoft.com/office/drawing/2017/decorative" val="1"/>
              </a:ext>
            </a:extLst>
          </p:cNvPr>
          <p:cNvSpPr txBox="1"/>
          <p:nvPr userDrawn="1"/>
        </p:nvSpPr>
        <p:spPr>
          <a:xfrm>
            <a:off x="2038085" y="64193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4" name="Straight Connector 23">
            <a:extLst>
              <a:ext uri="{FF2B5EF4-FFF2-40B4-BE49-F238E27FC236}">
                <a16:creationId xmlns:a16="http://schemas.microsoft.com/office/drawing/2014/main" id="{784B0381-9719-4838-A466-2F6CF091D42B}"/>
              </a:ext>
            </a:extLst>
          </p:cNvPr>
          <p:cNvCxnSpPr/>
          <p:nvPr userDrawn="1"/>
        </p:nvCxnSpPr>
        <p:spPr>
          <a:xfrm>
            <a:off x="11080948" y="64193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132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DIVIDER 1">
    <p:bg>
      <p:bgPr>
        <a:solidFill>
          <a:srgbClr val="00338D"/>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58641B0-A64D-42AC-AB80-2B2DE3763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242" t="3137" r="3345" b="2940"/>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204D0D1F-8410-4751-9F17-82062CC4247F}"/>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132799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8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E64370-786B-4EB9-A918-4498A437E632}"/>
              </a:ext>
            </a:extLst>
          </p:cNvPr>
          <p:cNvPicPr>
            <a:picLocks noChangeAspect="1"/>
          </p:cNvPicPr>
          <p:nvPr userDrawn="1"/>
        </p:nvPicPr>
        <p:blipFill rotWithShape="1">
          <a:blip r:embed="rId3"/>
          <a:srcRect l="37851" t="22847" b="23582"/>
          <a:stretch/>
        </p:blipFill>
        <p:spPr>
          <a:xfrm flipH="1">
            <a:off x="0" y="0"/>
            <a:ext cx="12192000" cy="6858000"/>
          </a:xfrm>
          <a:prstGeom prst="rect">
            <a:avLst/>
          </a:prstGeom>
        </p:spPr>
      </p:pic>
      <p:sp>
        <p:nvSpPr>
          <p:cNvPr id="2" name="Rectangle 1">
            <a:extLst>
              <a:ext uri="{FF2B5EF4-FFF2-40B4-BE49-F238E27FC236}">
                <a16:creationId xmlns:a16="http://schemas.microsoft.com/office/drawing/2014/main" id="{0788EE33-7A33-4169-88D0-D538A8D5A207}"/>
              </a:ext>
            </a:extLst>
          </p:cNvPr>
          <p:cNvSpPr/>
          <p:nvPr userDrawn="1"/>
        </p:nvSpPr>
        <p:spPr>
          <a:xfrm>
            <a:off x="0" y="0"/>
            <a:ext cx="12192000" cy="6858000"/>
          </a:xfrm>
          <a:prstGeom prst="rect">
            <a:avLst/>
          </a:prstGeom>
          <a:gradFill>
            <a:gsLst>
              <a:gs pos="84956">
                <a:schemeClr val="bg1">
                  <a:alpha val="0"/>
                </a:schemeClr>
              </a:gs>
              <a:gs pos="36000">
                <a:schemeClr val="bg1">
                  <a:alpha val="8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92C56E33-D809-4537-841C-C9A7A931650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65104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DIVIDER 1">
    <p:bg>
      <p:bgPr>
        <a:solidFill>
          <a:srgbClr val="00338D"/>
        </a:solidFill>
        <a:effectLst/>
      </p:bgPr>
    </p:bg>
    <p:spTree>
      <p:nvGrpSpPr>
        <p:cNvPr id="1" name=""/>
        <p:cNvGrpSpPr/>
        <p:nvPr/>
      </p:nvGrpSpPr>
      <p:grpSpPr>
        <a:xfrm>
          <a:off x="0" y="0"/>
          <a:ext cx="0" cy="0"/>
          <a:chOff x="0" y="0"/>
          <a:chExt cx="0" cy="0"/>
        </a:xfrm>
      </p:grpSpPr>
      <p:pic>
        <p:nvPicPr>
          <p:cNvPr id="13" name="Picture 12" descr="A person talking on a cell phone&#10;&#10;Description automatically generated with medium confidence">
            <a:extLst>
              <a:ext uri="{FF2B5EF4-FFF2-40B4-BE49-F238E27FC236}">
                <a16:creationId xmlns:a16="http://schemas.microsoft.com/office/drawing/2014/main" id="{2B1EB00E-DCFB-4436-A4B2-99F40E7C1341}"/>
              </a:ext>
            </a:extLst>
          </p:cNvPr>
          <p:cNvPicPr>
            <a:picLocks noChangeAspect="1"/>
          </p:cNvPicPr>
          <p:nvPr userDrawn="1"/>
        </p:nvPicPr>
        <p:blipFill rotWithShape="1">
          <a:blip r:embed="rId3"/>
          <a:srcRect t="12358" r="21307" b="22215"/>
          <a:stretch/>
        </p:blipFill>
        <p:spPr>
          <a:xfrm>
            <a:off x="0" y="0"/>
            <a:ext cx="12192000" cy="6858000"/>
          </a:xfrm>
          <a:prstGeom prst="rect">
            <a:avLst/>
          </a:prstGeom>
        </p:spPr>
      </p:pic>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E8ECA420-5DEB-497A-A9D0-9E0254063BF2}"/>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284031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0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CC9B0-8CF1-42D8-9E4B-C7BC505E3516}"/>
              </a:ext>
            </a:extLst>
          </p:cNvPr>
          <p:cNvPicPr>
            <a:picLocks/>
          </p:cNvPicPr>
          <p:nvPr userDrawn="1"/>
        </p:nvPicPr>
        <p:blipFill rotWithShape="1">
          <a:blip r:embed="rId3"/>
          <a:srcRect l="16985" t="14650" b="15031"/>
          <a:stretch/>
        </p:blipFill>
        <p:spPr>
          <a:xfrm flipH="1">
            <a:off x="0" y="-1"/>
            <a:ext cx="12192000" cy="6858001"/>
          </a:xfrm>
          <a:prstGeom prst="rect">
            <a:avLst/>
          </a:prstGeom>
        </p:spPr>
      </p:pic>
      <p:sp>
        <p:nvSpPr>
          <p:cNvPr id="14" name="Rectangle 13">
            <a:extLst>
              <a:ext uri="{FF2B5EF4-FFF2-40B4-BE49-F238E27FC236}">
                <a16:creationId xmlns:a16="http://schemas.microsoft.com/office/drawing/2014/main" id="{6DABDAF5-AB7D-4EFC-9A3E-DFF370982194}"/>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8">
            <a:extLst>
              <a:ext uri="{FF2B5EF4-FFF2-40B4-BE49-F238E27FC236}">
                <a16:creationId xmlns:a16="http://schemas.microsoft.com/office/drawing/2014/main" id="{60DCE228-0B63-4417-98F0-83184D79896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7967003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1_DIVIDER 1">
    <p:bg>
      <p:bgPr>
        <a:solidFill>
          <a:srgbClr val="00338D"/>
        </a:solidFill>
        <a:effectLst/>
      </p:bgPr>
    </p:bg>
    <p:spTree>
      <p:nvGrpSpPr>
        <p:cNvPr id="1" name=""/>
        <p:cNvGrpSpPr/>
        <p:nvPr/>
      </p:nvGrpSpPr>
      <p:grpSpPr>
        <a:xfrm>
          <a:off x="0" y="0"/>
          <a:ext cx="0" cy="0"/>
          <a:chOff x="0" y="0"/>
          <a:chExt cx="0" cy="0"/>
        </a:xfrm>
      </p:grpSpPr>
      <p:pic>
        <p:nvPicPr>
          <p:cNvPr id="13" name="Picture 12" descr="A picture containing water, sky, outdoor, boat&#10;&#10;Description automatically generated">
            <a:extLst>
              <a:ext uri="{FF2B5EF4-FFF2-40B4-BE49-F238E27FC236}">
                <a16:creationId xmlns:a16="http://schemas.microsoft.com/office/drawing/2014/main" id="{9D3C7FA3-61FC-4875-8279-D3B54C672361}"/>
              </a:ext>
            </a:extLst>
          </p:cNvPr>
          <p:cNvPicPr>
            <a:picLocks noChangeAspect="1"/>
          </p:cNvPicPr>
          <p:nvPr userDrawn="1"/>
        </p:nvPicPr>
        <p:blipFill rotWithShape="1">
          <a:blip r:embed="rId3"/>
          <a:srcRect l="1186" t="12387" b="13404"/>
          <a:stretch/>
        </p:blipFill>
        <p:spPr>
          <a:xfrm flipH="1">
            <a:off x="0" y="0"/>
            <a:ext cx="12192000" cy="6858000"/>
          </a:xfrm>
          <a:prstGeom prst="rect">
            <a:avLst/>
          </a:prstGeom>
        </p:spPr>
      </p:pic>
      <p:sp>
        <p:nvSpPr>
          <p:cNvPr id="15" name="Rectangle 14">
            <a:extLst>
              <a:ext uri="{FF2B5EF4-FFF2-40B4-BE49-F238E27FC236}">
                <a16:creationId xmlns:a16="http://schemas.microsoft.com/office/drawing/2014/main" id="{1B132EE1-487A-4B69-95D1-CA1029F76CBC}"/>
              </a:ext>
            </a:extLst>
          </p:cNvPr>
          <p:cNvSpPr/>
          <p:nvPr userDrawn="1"/>
        </p:nvSpPr>
        <p:spPr>
          <a:xfrm>
            <a:off x="0" y="0"/>
            <a:ext cx="12192000" cy="6858000"/>
          </a:xfrm>
          <a:prstGeom prst="rect">
            <a:avLst/>
          </a:prstGeom>
          <a:gradFill>
            <a:gsLst>
              <a:gs pos="63000">
                <a:srgbClr val="E8DCE0">
                  <a:alpha val="0"/>
                </a:srgbClr>
              </a:gs>
              <a:gs pos="7000">
                <a:srgbClr val="E8DCE0">
                  <a:alpha val="7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Title 1">
            <a:extLst>
              <a:ext uri="{FF2B5EF4-FFF2-40B4-BE49-F238E27FC236}">
                <a16:creationId xmlns:a16="http://schemas.microsoft.com/office/drawing/2014/main" id="{0840BCF3-D817-4EAC-8866-C2530BBB02E4}"/>
              </a:ext>
            </a:extLst>
          </p:cNvPr>
          <p:cNvSpPr>
            <a:spLocks noGrp="1"/>
          </p:cNvSpPr>
          <p:nvPr>
            <p:ph type="ctrTitle" hasCustomPrompt="1"/>
          </p:nvPr>
        </p:nvSpPr>
        <p:spPr>
          <a:xfrm>
            <a:off x="1003202" y="2325831"/>
            <a:ext cx="6263956" cy="2300407"/>
          </a:xfrm>
        </p:spPr>
        <p:txBody>
          <a:bodyPr anchor="t" anchorCtr="0"/>
          <a:lstStyle>
            <a:lvl1pPr algn="l">
              <a:defRPr sz="8800" baseline="0">
                <a:solidFill>
                  <a:schemeClr val="tx2"/>
                </a:solidFill>
              </a:defRPr>
            </a:lvl1pPr>
          </a:lstStyle>
          <a:p>
            <a:r>
              <a:rPr lang="en-GB"/>
              <a:t>Divider copy </a:t>
            </a:r>
            <a:br>
              <a:rPr lang="en-GB"/>
            </a:br>
            <a:r>
              <a:rPr lang="en-GB"/>
              <a:t>goes here</a:t>
            </a:r>
            <a:endParaRPr lang="en-US" dirty="0"/>
          </a:p>
        </p:txBody>
      </p:sp>
      <p:sp>
        <p:nvSpPr>
          <p:cNvPr id="11" name="Text Placeholder 3">
            <a:extLst>
              <a:ext uri="{FF2B5EF4-FFF2-40B4-BE49-F238E27FC236}">
                <a16:creationId xmlns:a16="http://schemas.microsoft.com/office/drawing/2014/main" id="{33CE8DB4-A186-4059-9C81-D90597F800AA}"/>
              </a:ext>
            </a:extLst>
          </p:cNvPr>
          <p:cNvSpPr>
            <a:spLocks noGrp="1"/>
          </p:cNvSpPr>
          <p:nvPr>
            <p:ph type="body" sz="quarter" idx="11"/>
          </p:nvPr>
        </p:nvSpPr>
        <p:spPr>
          <a:xfrm>
            <a:off x="1003202" y="5233260"/>
            <a:ext cx="6263956" cy="216000"/>
          </a:xfrm>
        </p:spPr>
        <p:txBody>
          <a:bodyPr/>
          <a:lstStyle>
            <a:lvl1pPr>
              <a:defRPr sz="1600" b="0">
                <a:solidFill>
                  <a:schemeClr val="tx2"/>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8" name="Text Placeholder 4">
            <a:extLst>
              <a:ext uri="{FF2B5EF4-FFF2-40B4-BE49-F238E27FC236}">
                <a16:creationId xmlns:a16="http://schemas.microsoft.com/office/drawing/2014/main" id="{F0CEBDA0-4368-4F6C-8352-18BF87F8F035}"/>
              </a:ext>
            </a:extLst>
          </p:cNvPr>
          <p:cNvSpPr>
            <a:spLocks noGrp="1"/>
          </p:cNvSpPr>
          <p:nvPr>
            <p:ph type="body" sz="quarter" idx="12" hasCustomPrompt="1"/>
          </p:nvPr>
        </p:nvSpPr>
        <p:spPr>
          <a:xfrm>
            <a:off x="1003201" y="1339850"/>
            <a:ext cx="876300" cy="690562"/>
          </a:xfrm>
        </p:spPr>
        <p:txBody>
          <a:bodyPr/>
          <a:lstStyle>
            <a:lvl1pPr>
              <a:lnSpc>
                <a:spcPct val="70000"/>
              </a:lnSpc>
              <a:defRPr sz="5400">
                <a:solidFill>
                  <a:schemeClr val="tx2"/>
                </a:solidFill>
                <a:latin typeface="+mj-lt"/>
              </a:defRPr>
            </a:lvl1pPr>
          </a:lstStyle>
          <a:p>
            <a:pPr lvl="0"/>
            <a:r>
              <a:rPr lang="en-US"/>
              <a:t>01</a:t>
            </a:r>
            <a:endParaRPr lang="en-GB"/>
          </a:p>
        </p:txBody>
      </p:sp>
      <p:sp>
        <p:nvSpPr>
          <p:cNvPr id="21" name="Shape 8">
            <a:extLst>
              <a:ext uri="{FF2B5EF4-FFF2-40B4-BE49-F238E27FC236}">
                <a16:creationId xmlns:a16="http://schemas.microsoft.com/office/drawing/2014/main" id="{D0689438-EDC3-428F-AB14-4791E1F80A1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23" name="TextBox 22">
            <a:extLst>
              <a:ext uri="{FF2B5EF4-FFF2-40B4-BE49-F238E27FC236}">
                <a16:creationId xmlns:a16="http://schemas.microsoft.com/office/drawing/2014/main" id="{F88E299F-36DD-488D-AE8F-7D4E68D09966}"/>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5" name="TextBox 24">
            <a:extLst>
              <a:ext uri="{FF2B5EF4-FFF2-40B4-BE49-F238E27FC236}">
                <a16:creationId xmlns:a16="http://schemas.microsoft.com/office/drawing/2014/main" id="{FAC32650-1A1E-4438-8EB0-88F6AE4DEE0C}"/>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6" name="Straight Connector 25">
            <a:extLst>
              <a:ext uri="{FF2B5EF4-FFF2-40B4-BE49-F238E27FC236}">
                <a16:creationId xmlns:a16="http://schemas.microsoft.com/office/drawing/2014/main" id="{A3CCFEB3-A0E6-490B-9CC7-1941D6F614A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762A669C-817B-4C79-8C20-37FC26CD72A9}"/>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79169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2_DIVIDER 1">
    <p:bg>
      <p:bgPr>
        <a:solidFill>
          <a:srgbClr val="00338D"/>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E220E8D-EC0F-46D1-9AD3-E5B6C0D7ED0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 t="6140" r="18085" b="24749"/>
          <a:stretch/>
        </p:blipFill>
        <p:spPr>
          <a:xfrm>
            <a:off x="-600" y="1"/>
            <a:ext cx="12193200" cy="6857999"/>
          </a:xfrm>
          <a:prstGeom prst="rect">
            <a:avLst/>
          </a:prstGeom>
        </p:spPr>
      </p:pic>
      <p:sp>
        <p:nvSpPr>
          <p:cNvPr id="23" name="Rectangle 22">
            <a:extLst>
              <a:ext uri="{FF2B5EF4-FFF2-40B4-BE49-F238E27FC236}">
                <a16:creationId xmlns:a16="http://schemas.microsoft.com/office/drawing/2014/main" id="{50A466FF-A8B6-4076-9B3C-A61811420CD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3" name="Title 1">
            <a:extLst>
              <a:ext uri="{FF2B5EF4-FFF2-40B4-BE49-F238E27FC236}">
                <a16:creationId xmlns:a16="http://schemas.microsoft.com/office/drawing/2014/main" id="{2C0CE533-6F84-4FEB-B1E0-A1C3F0049957}"/>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4" name="Text Placeholder 3">
            <a:extLst>
              <a:ext uri="{FF2B5EF4-FFF2-40B4-BE49-F238E27FC236}">
                <a16:creationId xmlns:a16="http://schemas.microsoft.com/office/drawing/2014/main" id="{55B38886-1C37-4B08-B1E0-DA70618C401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5" name="Text Placeholder 4">
            <a:extLst>
              <a:ext uri="{FF2B5EF4-FFF2-40B4-BE49-F238E27FC236}">
                <a16:creationId xmlns:a16="http://schemas.microsoft.com/office/drawing/2014/main" id="{E21A76FD-610B-44D4-98B5-02EF8754CE92}"/>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6" name="Shape 8">
            <a:extLst>
              <a:ext uri="{FF2B5EF4-FFF2-40B4-BE49-F238E27FC236}">
                <a16:creationId xmlns:a16="http://schemas.microsoft.com/office/drawing/2014/main" id="{5447C2C3-52D6-445B-9981-678811F40754}"/>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7" name="TextBox 16">
            <a:extLst>
              <a:ext uri="{FF2B5EF4-FFF2-40B4-BE49-F238E27FC236}">
                <a16:creationId xmlns:a16="http://schemas.microsoft.com/office/drawing/2014/main" id="{FFADC0B2-7512-4C06-BA77-859DE60C9B9F}"/>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0" name="TextBox 19">
            <a:extLst>
              <a:ext uri="{FF2B5EF4-FFF2-40B4-BE49-F238E27FC236}">
                <a16:creationId xmlns:a16="http://schemas.microsoft.com/office/drawing/2014/main" id="{584B1AC7-79DA-4A59-B3A4-1B2B4DDEFC54}"/>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1" name="Straight Connector 20">
            <a:extLst>
              <a:ext uri="{FF2B5EF4-FFF2-40B4-BE49-F238E27FC236}">
                <a16:creationId xmlns:a16="http://schemas.microsoft.com/office/drawing/2014/main" id="{ACB3BBB9-B843-4B92-97C7-CFC475524D94}"/>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F214A413-5ED7-4238-BAC2-5747B3C6155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32450834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3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5CA7AD-3724-4610-AD0B-806098ADE50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5646"/>
          <a:stretch/>
        </p:blipFill>
        <p:spPr>
          <a:xfrm>
            <a:off x="0" y="0"/>
            <a:ext cx="12192000" cy="6856293"/>
          </a:xfrm>
          <a:prstGeom prst="rect">
            <a:avLst/>
          </a:prstGeom>
        </p:spPr>
      </p:pic>
      <p:sp>
        <p:nvSpPr>
          <p:cNvPr id="24" name="Rectangle 23">
            <a:extLst>
              <a:ext uri="{FF2B5EF4-FFF2-40B4-BE49-F238E27FC236}">
                <a16:creationId xmlns:a16="http://schemas.microsoft.com/office/drawing/2014/main" id="{DCCB7276-C5E7-41DA-B9EC-B2DC13E028BA}"/>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59EC7046-C285-4ABB-93F1-38CE2192A966}"/>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8193603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4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7C365C-B5DD-4C23-A880-ABB124CC8F5D}"/>
              </a:ext>
            </a:extLst>
          </p:cNvPr>
          <p:cNvPicPr>
            <a:picLocks noChangeAspect="1"/>
          </p:cNvPicPr>
          <p:nvPr userDrawn="1"/>
        </p:nvPicPr>
        <p:blipFill rotWithShape="1">
          <a:blip r:embed="rId3"/>
          <a:srcRect l="3399" r="43268"/>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E78826E-402F-4B62-8514-20F9B6E3FD36}"/>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C2489C67-E78E-4B16-B4DF-5420711D4DA4}"/>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58409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5F7AF648-E8C1-435F-A91F-1FCE26666A35}"/>
              </a:ext>
            </a:extLst>
          </p:cNvPr>
          <p:cNvSpPr>
            <a:spLocks noGrp="1" noChangeAspect="1"/>
          </p:cNvSpPr>
          <p:nvPr>
            <p:ph type="pic" sz="quarter" idx="12"/>
          </p:nvPr>
        </p:nvSpPr>
        <p:spPr>
          <a:xfrm>
            <a:off x="998477" y="1468380"/>
            <a:ext cx="5885053" cy="4087973"/>
          </a:xfrm>
          <a:solidFill>
            <a:schemeClr val="accent1"/>
          </a:solidFill>
        </p:spPr>
        <p:txBody>
          <a:bodyPr anchor="ctr"/>
          <a:lstStyle>
            <a:lvl1pPr algn="ctr">
              <a:defRPr sz="1000" b="0">
                <a:solidFill>
                  <a:schemeClr val="bg1"/>
                </a:solidFill>
              </a:defRPr>
            </a:lvl1pPr>
          </a:lstStyle>
          <a:p>
            <a:r>
              <a:rPr lang="en-US"/>
              <a:t>Click icon to add picture</a:t>
            </a:r>
            <a:endParaRPr lang="en-GB"/>
          </a:p>
        </p:txBody>
      </p:sp>
      <p:sp>
        <p:nvSpPr>
          <p:cNvPr id="10" name="Title 1">
            <a:extLst>
              <a:ext uri="{FF2B5EF4-FFF2-40B4-BE49-F238E27FC236}">
                <a16:creationId xmlns:a16="http://schemas.microsoft.com/office/drawing/2014/main" id="{499E02FE-A18D-433A-B7C5-66327044D5E4}"/>
              </a:ext>
            </a:extLst>
          </p:cNvPr>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1" name="Freeform 19">
            <a:extLst>
              <a:ext uri="{FF2B5EF4-FFF2-40B4-BE49-F238E27FC236}">
                <a16:creationId xmlns:a16="http://schemas.microsoft.com/office/drawing/2014/main" id="{4255FB05-4B59-458B-8EFD-8DCE3678F322}"/>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9">
            <a:extLst>
              <a:ext uri="{FF2B5EF4-FFF2-40B4-BE49-F238E27FC236}">
                <a16:creationId xmlns:a16="http://schemas.microsoft.com/office/drawing/2014/main" id="{64C954ED-B10B-4AF2-833F-37E615D34396}"/>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Text Placeholder 3">
            <a:extLst>
              <a:ext uri="{FF2B5EF4-FFF2-40B4-BE49-F238E27FC236}">
                <a16:creationId xmlns:a16="http://schemas.microsoft.com/office/drawing/2014/main" id="{2BD4AB80-538F-43A3-8C4D-16CCBDE87A19}"/>
              </a:ext>
            </a:extLst>
          </p:cNvPr>
          <p:cNvSpPr>
            <a:spLocks noGrp="1"/>
          </p:cNvSpPr>
          <p:nvPr>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3336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5_DIVIDER 1">
    <p:bg>
      <p:bgPr>
        <a:solidFill>
          <a:srgbClr val="00338D"/>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E949F2-DC86-49D8-B7F6-F5E464D2BA77}"/>
              </a:ext>
            </a:extLst>
          </p:cNvPr>
          <p:cNvPicPr>
            <a:picLocks noChangeAspect="1"/>
          </p:cNvPicPr>
          <p:nvPr userDrawn="1"/>
        </p:nvPicPr>
        <p:blipFill rotWithShape="1">
          <a:blip r:embed="rId3"/>
          <a:srcRect t="19893" b="3805"/>
          <a:stretch/>
        </p:blipFill>
        <p:spPr>
          <a:xfrm>
            <a:off x="0" y="0"/>
            <a:ext cx="12192000" cy="6858001"/>
          </a:xfrm>
          <a:prstGeom prst="rect">
            <a:avLst/>
          </a:prstGeom>
        </p:spPr>
      </p:pic>
      <p:sp>
        <p:nvSpPr>
          <p:cNvPr id="25" name="Rectangle 24">
            <a:extLst>
              <a:ext uri="{FF2B5EF4-FFF2-40B4-BE49-F238E27FC236}">
                <a16:creationId xmlns:a16="http://schemas.microsoft.com/office/drawing/2014/main" id="{5C17DA15-2931-4E70-8695-C7A1F864DD54}"/>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Graphic 8">
            <a:extLst>
              <a:ext uri="{FF2B5EF4-FFF2-40B4-BE49-F238E27FC236}">
                <a16:creationId xmlns:a16="http://schemas.microsoft.com/office/drawing/2014/main" id="{A99167FB-25DC-46D0-82A7-C680F31079A1}"/>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41730695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6_DIVIDER 1">
    <p:bg>
      <p:bgPr>
        <a:solidFill>
          <a:srgbClr val="00338D"/>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68FCEB1-3EF3-4E82-987D-4D27092A2090}"/>
              </a:ext>
            </a:extLst>
          </p:cNvPr>
          <p:cNvPicPr>
            <a:picLocks noChangeAspect="1"/>
          </p:cNvPicPr>
          <p:nvPr userDrawn="1"/>
        </p:nvPicPr>
        <p:blipFill rotWithShape="1">
          <a:blip r:embed="rId3"/>
          <a:srcRect t="21907" r="25653" b="15362"/>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39771AAE-1FFA-41EF-BCB5-199A62E0D87C}"/>
              </a:ext>
            </a:extLst>
          </p:cNvPr>
          <p:cNvSpPr/>
          <p:nvPr userDrawn="1"/>
        </p:nvSpPr>
        <p:spPr>
          <a:xfrm>
            <a:off x="1004888" y="762000"/>
            <a:ext cx="7367587" cy="5117796"/>
          </a:xfrm>
          <a:prstGeom prst="rect">
            <a:avLst/>
          </a:prstGeom>
          <a:gradFill>
            <a:gsLst>
              <a:gs pos="0">
                <a:schemeClr val="accent5"/>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lvl="0"/>
            <a:endParaRPr lang="en-GB" sz="1500" err="1">
              <a:solidFill>
                <a:schemeClr val="bg1"/>
              </a:solidFill>
            </a:endParaRPr>
          </a:p>
        </p:txBody>
      </p:sp>
      <p:sp>
        <p:nvSpPr>
          <p:cNvPr id="14" name="Title 1">
            <a:extLst>
              <a:ext uri="{FF2B5EF4-FFF2-40B4-BE49-F238E27FC236}">
                <a16:creationId xmlns:a16="http://schemas.microsoft.com/office/drawing/2014/main" id="{A7D9B65F-9B5C-4627-8CD8-6D02E4A4465F}"/>
              </a:ext>
            </a:extLst>
          </p:cNvPr>
          <p:cNvSpPr>
            <a:spLocks noGrp="1"/>
          </p:cNvSpPr>
          <p:nvPr>
            <p:ph type="ctrTitle" hasCustomPrompt="1"/>
          </p:nvPr>
        </p:nvSpPr>
        <p:spPr>
          <a:xfrm>
            <a:off x="1538925" y="2325831"/>
            <a:ext cx="6263956" cy="2300407"/>
          </a:xfrm>
        </p:spPr>
        <p:txBody>
          <a:bodyPr anchor="t" anchorCtr="0"/>
          <a:lstStyle>
            <a:lvl1pPr algn="l">
              <a:defRPr sz="8800" baseline="0">
                <a:solidFill>
                  <a:schemeClr val="bg1"/>
                </a:solidFill>
              </a:defRPr>
            </a:lvl1pPr>
          </a:lstStyle>
          <a:p>
            <a:r>
              <a:rPr lang="en-GB"/>
              <a:t>Divider copy </a:t>
            </a:r>
            <a:br>
              <a:rPr lang="en-GB"/>
            </a:br>
            <a:r>
              <a:rPr lang="en-GB"/>
              <a:t>goes here</a:t>
            </a:r>
            <a:endParaRPr lang="en-US" dirty="0"/>
          </a:p>
        </p:txBody>
      </p:sp>
      <p:sp>
        <p:nvSpPr>
          <p:cNvPr id="15" name="Text Placeholder 3">
            <a:extLst>
              <a:ext uri="{FF2B5EF4-FFF2-40B4-BE49-F238E27FC236}">
                <a16:creationId xmlns:a16="http://schemas.microsoft.com/office/drawing/2014/main" id="{FA6D3BE5-0736-4CEA-91CA-7EB25ADA1861}"/>
              </a:ext>
            </a:extLst>
          </p:cNvPr>
          <p:cNvSpPr>
            <a:spLocks noGrp="1"/>
          </p:cNvSpPr>
          <p:nvPr>
            <p:ph type="body" sz="quarter" idx="11"/>
          </p:nvPr>
        </p:nvSpPr>
        <p:spPr>
          <a:xfrm>
            <a:off x="1538925" y="5233260"/>
            <a:ext cx="6263956" cy="216000"/>
          </a:xfrm>
        </p:spPr>
        <p:txBody>
          <a:bodyPr/>
          <a:lstStyle>
            <a:lvl1pPr>
              <a:defRPr sz="1600" b="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endParaRPr lang="en-GB" dirty="0"/>
          </a:p>
        </p:txBody>
      </p:sp>
      <p:sp>
        <p:nvSpPr>
          <p:cNvPr id="16" name="Text Placeholder 4">
            <a:extLst>
              <a:ext uri="{FF2B5EF4-FFF2-40B4-BE49-F238E27FC236}">
                <a16:creationId xmlns:a16="http://schemas.microsoft.com/office/drawing/2014/main" id="{EA4ECE6C-BFA7-4671-BBF5-1CCAB0CC5B6A}"/>
              </a:ext>
            </a:extLst>
          </p:cNvPr>
          <p:cNvSpPr>
            <a:spLocks noGrp="1"/>
          </p:cNvSpPr>
          <p:nvPr>
            <p:ph type="body" sz="quarter" idx="12" hasCustomPrompt="1"/>
          </p:nvPr>
        </p:nvSpPr>
        <p:spPr>
          <a:xfrm>
            <a:off x="1538924" y="1339850"/>
            <a:ext cx="876300" cy="690562"/>
          </a:xfrm>
        </p:spPr>
        <p:txBody>
          <a:bodyPr/>
          <a:lstStyle>
            <a:lvl1pPr>
              <a:lnSpc>
                <a:spcPct val="70000"/>
              </a:lnSpc>
              <a:defRPr sz="5400">
                <a:solidFill>
                  <a:schemeClr val="bg1"/>
                </a:solidFill>
                <a:latin typeface="+mj-lt"/>
              </a:defRPr>
            </a:lvl1pPr>
          </a:lstStyle>
          <a:p>
            <a:pPr lvl="0"/>
            <a:r>
              <a:rPr lang="en-US"/>
              <a:t>01</a:t>
            </a:r>
            <a:endParaRPr lang="en-GB"/>
          </a:p>
        </p:txBody>
      </p:sp>
      <p:sp>
        <p:nvSpPr>
          <p:cNvPr id="17" name="Shape 8">
            <a:extLst>
              <a:ext uri="{FF2B5EF4-FFF2-40B4-BE49-F238E27FC236}">
                <a16:creationId xmlns:a16="http://schemas.microsoft.com/office/drawing/2014/main" id="{B9ABE5F9-3CED-4915-AA9A-621AE8E3A5B6}"/>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9" name="TextBox 18">
            <a:extLst>
              <a:ext uri="{FF2B5EF4-FFF2-40B4-BE49-F238E27FC236}">
                <a16:creationId xmlns:a16="http://schemas.microsoft.com/office/drawing/2014/main" id="{7B2D9899-50D0-4473-891E-723654DCB799}"/>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lumMod val="65000"/>
                  </a:schemeClr>
                </a:solidFill>
                <a:latin typeface="+mn-lt"/>
                <a:ea typeface="+mn-ea"/>
                <a:cs typeface="+mn-cs"/>
              </a:rPr>
              <a:t>Document Classification: KPMG Public</a:t>
            </a:r>
            <a:endParaRPr lang="en-GB" sz="600" b="0" kern="1200" noProof="0" dirty="0">
              <a:solidFill>
                <a:schemeClr val="bg1">
                  <a:lumMod val="65000"/>
                </a:schemeClr>
              </a:solidFill>
              <a:latin typeface="+mn-lt"/>
              <a:ea typeface="+mn-ea"/>
              <a:cs typeface="+mn-cs"/>
            </a:endParaRPr>
          </a:p>
        </p:txBody>
      </p:sp>
      <p:sp>
        <p:nvSpPr>
          <p:cNvPr id="21" name="TextBox 20">
            <a:extLst>
              <a:ext uri="{FF2B5EF4-FFF2-40B4-BE49-F238E27FC236}">
                <a16:creationId xmlns:a16="http://schemas.microsoft.com/office/drawing/2014/main" id="{FD706044-792D-4F27-BA42-9C4B709AEB73}"/>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22" name="Straight Connector 21">
            <a:extLst>
              <a:ext uri="{FF2B5EF4-FFF2-40B4-BE49-F238E27FC236}">
                <a16:creationId xmlns:a16="http://schemas.microsoft.com/office/drawing/2014/main" id="{41A33ACA-677B-43FD-9B5F-7CF7C75120B9}"/>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Graphic 8">
            <a:extLst>
              <a:ext uri="{FF2B5EF4-FFF2-40B4-BE49-F238E27FC236}">
                <a16:creationId xmlns:a16="http://schemas.microsoft.com/office/drawing/2014/main" id="{484397CC-5564-47D0-8F73-FC7BAB32972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a:p>
        </p:txBody>
      </p:sp>
    </p:spTree>
    <p:extLst>
      <p:ext uri="{BB962C8B-B14F-4D97-AF65-F5344CB8AC3E}">
        <p14:creationId xmlns:p14="http://schemas.microsoft.com/office/powerpoint/2010/main" val="19255026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AF6AC-47B5-4889-A9DA-091E01DE5F6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58" t="38161" r="29443" b="3297"/>
          <a:stretch/>
        </p:blipFill>
        <p:spPr>
          <a:xfrm>
            <a:off x="0" y="0"/>
            <a:ext cx="12192000" cy="6856293"/>
          </a:xfrm>
          <a:prstGeom prst="rect">
            <a:avLst/>
          </a:prstGeom>
        </p:spPr>
      </p:pic>
      <p:sp>
        <p:nvSpPr>
          <p:cNvPr id="9" name="Rectangle 8">
            <a:extLst>
              <a:ext uri="{FF2B5EF4-FFF2-40B4-BE49-F238E27FC236}">
                <a16:creationId xmlns:a16="http://schemas.microsoft.com/office/drawing/2014/main" id="{1B7C9E0A-9329-4B74-81B5-5A7A41C9A7C7}"/>
              </a:ext>
            </a:extLst>
          </p:cNvPr>
          <p:cNvSpPr/>
          <p:nvPr userDrawn="1"/>
        </p:nvSpPr>
        <p:spPr>
          <a:xfrm>
            <a:off x="0" y="0"/>
            <a:ext cx="12192000" cy="6858000"/>
          </a:xfrm>
          <a:prstGeom prst="rect">
            <a:avLst/>
          </a:prstGeom>
          <a:gradFill>
            <a:gsLst>
              <a:gs pos="100000">
                <a:srgbClr val="7213EA">
                  <a:alpha val="61000"/>
                </a:srgbClr>
              </a:gs>
              <a:gs pos="0">
                <a:srgbClr val="B497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8" name="Shape 8">
            <a:extLst>
              <a:ext uri="{FF2B5EF4-FFF2-40B4-BE49-F238E27FC236}">
                <a16:creationId xmlns:a16="http://schemas.microsoft.com/office/drawing/2014/main" id="{218117A8-EF1A-493C-A287-EDFA583FB96D}"/>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6152CB91-51E0-4F26-B119-3004E7A2442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11" name="Freeform 19">
            <a:extLst>
              <a:ext uri="{FF2B5EF4-FFF2-40B4-BE49-F238E27FC236}">
                <a16:creationId xmlns:a16="http://schemas.microsoft.com/office/drawing/2014/main" id="{5C4D1F29-5589-485D-8D08-51CED5DD7122}"/>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TextBox 11">
            <a:extLst>
              <a:ext uri="{FF2B5EF4-FFF2-40B4-BE49-F238E27FC236}">
                <a16:creationId xmlns:a16="http://schemas.microsoft.com/office/drawing/2014/main" id="{22DFE754-53EC-4CE3-8C68-A0585386D48F}"/>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3" name="Straight Connector 12">
            <a:extLst>
              <a:ext uri="{FF2B5EF4-FFF2-40B4-BE49-F238E27FC236}">
                <a16:creationId xmlns:a16="http://schemas.microsoft.com/office/drawing/2014/main" id="{E771C50C-1A37-4DB9-8F3A-7B00281526E0}"/>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0276C03-A764-4163-B1D2-6E4AE24B39E5}"/>
              </a:ext>
            </a:extLst>
          </p:cNvPr>
          <p:cNvPicPr>
            <a:picLocks noChangeAspect="1"/>
          </p:cNvPicPr>
          <p:nvPr userDrawn="1"/>
        </p:nvPicPr>
        <p:blipFill rotWithShape="1">
          <a:blip r:embed="rId4"/>
          <a:srcRect l="36229" t="38609" r="9603" b="28759"/>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11162589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FINAL SLIDE">
    <p:bg>
      <p:bgPr>
        <a:solidFill>
          <a:srgbClr val="00338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CB56A4-D08B-4353-9FB8-0DC3EE984A8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4785" t="1" r="25611" b="44121"/>
          <a:stretch/>
        </p:blipFill>
        <p:spPr>
          <a:xfrm>
            <a:off x="0" y="0"/>
            <a:ext cx="12192000" cy="6858000"/>
          </a:xfrm>
          <a:prstGeom prst="rect">
            <a:avLst/>
          </a:prstGeom>
        </p:spPr>
      </p:pic>
      <p:pic>
        <p:nvPicPr>
          <p:cNvPr id="16" name="Picture 15">
            <a:extLst>
              <a:ext uri="{FF2B5EF4-FFF2-40B4-BE49-F238E27FC236}">
                <a16:creationId xmlns:a16="http://schemas.microsoft.com/office/drawing/2014/main" id="{C8B69055-DC25-49C8-9B89-81E75E56EDEA}"/>
              </a:ext>
            </a:extLst>
          </p:cNvPr>
          <p:cNvPicPr>
            <a:picLocks noChangeAspect="1"/>
          </p:cNvPicPr>
          <p:nvPr userDrawn="1"/>
        </p:nvPicPr>
        <p:blipFill>
          <a:blip r:embed="rId4">
            <a:extLst>
              <a:ext uri="{28A0092B-C50C-407E-A947-70E740481C1C}">
                <a14:useLocalDpi xmlns:a14="http://schemas.microsoft.com/office/drawing/2010/main" val="0"/>
              </a:ext>
            </a:extLst>
          </a:blip>
          <a:srcRect l="9065" t="22610" r="9010" b="22550"/>
          <a:stretch>
            <a:fillRect/>
          </a:stretch>
        </p:blipFill>
        <p:spPr>
          <a:xfrm flipH="1">
            <a:off x="2238565" y="1882444"/>
            <a:ext cx="7709732" cy="3096473"/>
          </a:xfrm>
          <a:custGeom>
            <a:avLst/>
            <a:gdLst>
              <a:gd name="connsiteX0" fmla="*/ 1658073 w 7709732"/>
              <a:gd name="connsiteY0" fmla="*/ 2417428 h 3096473"/>
              <a:gd name="connsiteX1" fmla="*/ 1265829 w 7709732"/>
              <a:gd name="connsiteY1" fmla="*/ 2772767 h 3096473"/>
              <a:gd name="connsiteX2" fmla="*/ 998358 w 7709732"/>
              <a:gd name="connsiteY2" fmla="*/ 2745177 h 3096473"/>
              <a:gd name="connsiteX3" fmla="*/ 916992 w 7709732"/>
              <a:gd name="connsiteY3" fmla="*/ 2417428 h 3096473"/>
              <a:gd name="connsiteX4" fmla="*/ 2679980 w 7709732"/>
              <a:gd name="connsiteY4" fmla="*/ 1787589 h 3096473"/>
              <a:gd name="connsiteX5" fmla="*/ 3042876 w 7709732"/>
              <a:gd name="connsiteY5" fmla="*/ 2357327 h 3096473"/>
              <a:gd name="connsiteX6" fmla="*/ 2802996 w 7709732"/>
              <a:gd name="connsiteY6" fmla="*/ 2357327 h 3096473"/>
              <a:gd name="connsiteX7" fmla="*/ 3855657 w 7709732"/>
              <a:gd name="connsiteY7" fmla="*/ 1762811 h 3096473"/>
              <a:gd name="connsiteX8" fmla="*/ 4022958 w 7709732"/>
              <a:gd name="connsiteY8" fmla="*/ 2357327 h 3096473"/>
              <a:gd name="connsiteX9" fmla="*/ 3849682 w 7709732"/>
              <a:gd name="connsiteY9" fmla="*/ 2357327 h 3096473"/>
              <a:gd name="connsiteX10" fmla="*/ 5197931 w 7709732"/>
              <a:gd name="connsiteY10" fmla="*/ 1669671 h 3096473"/>
              <a:gd name="connsiteX11" fmla="*/ 5266820 w 7709732"/>
              <a:gd name="connsiteY11" fmla="*/ 1670725 h 3096473"/>
              <a:gd name="connsiteX12" fmla="*/ 5320420 w 7709732"/>
              <a:gd name="connsiteY12" fmla="*/ 1872822 h 3096473"/>
              <a:gd name="connsiteX13" fmla="*/ 5342562 w 7709732"/>
              <a:gd name="connsiteY13" fmla="*/ 1959460 h 3096473"/>
              <a:gd name="connsiteX14" fmla="*/ 5389484 w 7709732"/>
              <a:gd name="connsiteY14" fmla="*/ 2133439 h 3096473"/>
              <a:gd name="connsiteX15" fmla="*/ 5287908 w 7709732"/>
              <a:gd name="connsiteY15" fmla="*/ 2133439 h 3096473"/>
              <a:gd name="connsiteX16" fmla="*/ 5229388 w 7709732"/>
              <a:gd name="connsiteY16" fmla="*/ 2133439 h 3096473"/>
              <a:gd name="connsiteX17" fmla="*/ 5180709 w 7709732"/>
              <a:gd name="connsiteY17" fmla="*/ 2131154 h 3096473"/>
              <a:gd name="connsiteX18" fmla="*/ 5180182 w 7709732"/>
              <a:gd name="connsiteY18" fmla="*/ 2131154 h 3096473"/>
              <a:gd name="connsiteX19" fmla="*/ 4875806 w 7709732"/>
              <a:gd name="connsiteY19" fmla="*/ 1894613 h 3096473"/>
              <a:gd name="connsiteX20" fmla="*/ 4868601 w 7709732"/>
              <a:gd name="connsiteY20" fmla="*/ 1720634 h 3096473"/>
              <a:gd name="connsiteX21" fmla="*/ 5119201 w 7709732"/>
              <a:gd name="connsiteY21" fmla="*/ 1669671 h 3096473"/>
              <a:gd name="connsiteX22" fmla="*/ 3505941 w 7709732"/>
              <a:gd name="connsiteY22" fmla="*/ 60980 h 3096473"/>
              <a:gd name="connsiteX23" fmla="*/ 3505941 w 7709732"/>
              <a:gd name="connsiteY23" fmla="*/ 2358205 h 3096473"/>
              <a:gd name="connsiteX24" fmla="*/ 3462358 w 7709732"/>
              <a:gd name="connsiteY24" fmla="*/ 2358205 h 3096473"/>
              <a:gd name="connsiteX25" fmla="*/ 2860461 w 7709732"/>
              <a:gd name="connsiteY25" fmla="*/ 1409229 h 3096473"/>
              <a:gd name="connsiteX26" fmla="*/ 2187918 w 7709732"/>
              <a:gd name="connsiteY26" fmla="*/ 1409229 h 3096473"/>
              <a:gd name="connsiteX27" fmla="*/ 2386676 w 7709732"/>
              <a:gd name="connsiteY27" fmla="*/ 2357327 h 3096473"/>
              <a:gd name="connsiteX28" fmla="*/ 2152947 w 7709732"/>
              <a:gd name="connsiteY28" fmla="*/ 2357327 h 3096473"/>
              <a:gd name="connsiteX29" fmla="*/ 2127816 w 7709732"/>
              <a:gd name="connsiteY29" fmla="*/ 2217968 h 3096473"/>
              <a:gd name="connsiteX30" fmla="*/ 1915878 w 7709732"/>
              <a:gd name="connsiteY30" fmla="*/ 1762811 h 3096473"/>
              <a:gd name="connsiteX31" fmla="*/ 1914824 w 7709732"/>
              <a:gd name="connsiteY31" fmla="*/ 1433657 h 3096473"/>
              <a:gd name="connsiteX32" fmla="*/ 1915527 w 7709732"/>
              <a:gd name="connsiteY32" fmla="*/ 60980 h 3096473"/>
              <a:gd name="connsiteX33" fmla="*/ 5358027 w 7709732"/>
              <a:gd name="connsiteY33" fmla="*/ 60980 h 3096473"/>
              <a:gd name="connsiteX34" fmla="*/ 5358027 w 7709732"/>
              <a:gd name="connsiteY34" fmla="*/ 1406417 h 3096473"/>
              <a:gd name="connsiteX35" fmla="*/ 5041702 w 7709732"/>
              <a:gd name="connsiteY35" fmla="*/ 1406417 h 3096473"/>
              <a:gd name="connsiteX36" fmla="*/ 4528903 w 7709732"/>
              <a:gd name="connsiteY36" fmla="*/ 1523633 h 3096473"/>
              <a:gd name="connsiteX37" fmla="*/ 4475127 w 7709732"/>
              <a:gd name="connsiteY37" fmla="*/ 1900412 h 3096473"/>
              <a:gd name="connsiteX38" fmla="*/ 4861747 w 7709732"/>
              <a:gd name="connsiteY38" fmla="*/ 2357327 h 3096473"/>
              <a:gd name="connsiteX39" fmla="*/ 4439980 w 7709732"/>
              <a:gd name="connsiteY39" fmla="*/ 2357327 h 3096473"/>
              <a:gd name="connsiteX40" fmla="*/ 4167061 w 7709732"/>
              <a:gd name="connsiteY40" fmla="*/ 1406945 h 3096473"/>
              <a:gd name="connsiteX41" fmla="*/ 3769546 w 7709732"/>
              <a:gd name="connsiteY41" fmla="*/ 1406945 h 3096473"/>
              <a:gd name="connsiteX42" fmla="*/ 3769546 w 7709732"/>
              <a:gd name="connsiteY42" fmla="*/ 60980 h 3096473"/>
              <a:gd name="connsiteX43" fmla="*/ 7211695 w 7709732"/>
              <a:gd name="connsiteY43" fmla="*/ 60980 h 3096473"/>
              <a:gd name="connsiteX44" fmla="*/ 7211695 w 7709732"/>
              <a:gd name="connsiteY44" fmla="*/ 1409229 h 3096473"/>
              <a:gd name="connsiteX45" fmla="*/ 6829292 w 7709732"/>
              <a:gd name="connsiteY45" fmla="*/ 1409229 h 3096473"/>
              <a:gd name="connsiteX46" fmla="*/ 7033674 w 7709732"/>
              <a:gd name="connsiteY46" fmla="*/ 2088977 h 3096473"/>
              <a:gd name="connsiteX47" fmla="*/ 6402604 w 7709732"/>
              <a:gd name="connsiteY47" fmla="*/ 1410459 h 3096473"/>
              <a:gd name="connsiteX48" fmla="*/ 5884182 w 7709732"/>
              <a:gd name="connsiteY48" fmla="*/ 1410459 h 3096473"/>
              <a:gd name="connsiteX49" fmla="*/ 6691164 w 7709732"/>
              <a:gd name="connsiteY49" fmla="*/ 2235190 h 3096473"/>
              <a:gd name="connsiteX50" fmla="*/ 6632643 w 7709732"/>
              <a:gd name="connsiteY50" fmla="*/ 2358205 h 3096473"/>
              <a:gd name="connsiteX51" fmla="*/ 5884182 w 7709732"/>
              <a:gd name="connsiteY51" fmla="*/ 2358205 h 3096473"/>
              <a:gd name="connsiteX52" fmla="*/ 5875219 w 7709732"/>
              <a:gd name="connsiteY52" fmla="*/ 2331318 h 3096473"/>
              <a:gd name="connsiteX53" fmla="*/ 5647641 w 7709732"/>
              <a:gd name="connsiteY53" fmla="*/ 1573718 h 3096473"/>
              <a:gd name="connsiteX54" fmla="*/ 5622686 w 7709732"/>
              <a:gd name="connsiteY54" fmla="*/ 1491298 h 3096473"/>
              <a:gd name="connsiteX55" fmla="*/ 5622686 w 7709732"/>
              <a:gd name="connsiteY55" fmla="*/ 60980 h 3096473"/>
              <a:gd name="connsiteX56" fmla="*/ 1651219 w 7709732"/>
              <a:gd name="connsiteY56" fmla="*/ 60629 h 3096473"/>
              <a:gd name="connsiteX57" fmla="*/ 1651219 w 7709732"/>
              <a:gd name="connsiteY57" fmla="*/ 1501666 h 3096473"/>
              <a:gd name="connsiteX58" fmla="*/ 946516 w 7709732"/>
              <a:gd name="connsiteY58" fmla="*/ 1315562 h 3096473"/>
              <a:gd name="connsiteX59" fmla="*/ 373791 w 7709732"/>
              <a:gd name="connsiteY59" fmla="*/ 1512914 h 3096473"/>
              <a:gd name="connsiteX60" fmla="*/ 334250 w 7709732"/>
              <a:gd name="connsiteY60" fmla="*/ 1866671 h 3096473"/>
              <a:gd name="connsiteX61" fmla="*/ 811550 w 7709732"/>
              <a:gd name="connsiteY61" fmla="*/ 1866671 h 3096473"/>
              <a:gd name="connsiteX62" fmla="*/ 1050025 w 7709732"/>
              <a:gd name="connsiteY62" fmla="*/ 1640322 h 3096473"/>
              <a:gd name="connsiteX63" fmla="*/ 1632591 w 7709732"/>
              <a:gd name="connsiteY63" fmla="*/ 2208302 h 3096473"/>
              <a:gd name="connsiteX64" fmla="*/ 1651219 w 7709732"/>
              <a:gd name="connsiteY64" fmla="*/ 2302848 h 3096473"/>
              <a:gd name="connsiteX65" fmla="*/ 1651219 w 7709732"/>
              <a:gd name="connsiteY65" fmla="*/ 2357327 h 3096473"/>
              <a:gd name="connsiteX66" fmla="*/ 1263369 w 7709732"/>
              <a:gd name="connsiteY66" fmla="*/ 2357327 h 3096473"/>
              <a:gd name="connsiteX67" fmla="*/ 1197292 w 7709732"/>
              <a:gd name="connsiteY67" fmla="*/ 2092316 h 3096473"/>
              <a:gd name="connsiteX68" fmla="*/ 395407 w 7709732"/>
              <a:gd name="connsiteY68" fmla="*/ 2092316 h 3096473"/>
              <a:gd name="connsiteX69" fmla="*/ 460957 w 7709732"/>
              <a:gd name="connsiteY69" fmla="*/ 2357327 h 3096473"/>
              <a:gd name="connsiteX70" fmla="*/ 59750 w 7709732"/>
              <a:gd name="connsiteY70" fmla="*/ 2357327 h 3096473"/>
              <a:gd name="connsiteX71" fmla="*/ 60453 w 7709732"/>
              <a:gd name="connsiteY71" fmla="*/ 60629 h 3096473"/>
              <a:gd name="connsiteX72" fmla="*/ 7273027 w 7709732"/>
              <a:gd name="connsiteY72" fmla="*/ 0 h 3096473"/>
              <a:gd name="connsiteX73" fmla="*/ 5561003 w 7709732"/>
              <a:gd name="connsiteY73" fmla="*/ 0 h 3096473"/>
              <a:gd name="connsiteX74" fmla="*/ 5561003 w 7709732"/>
              <a:gd name="connsiteY74" fmla="*/ 1409229 h 3096473"/>
              <a:gd name="connsiteX75" fmla="*/ 5419359 w 7709732"/>
              <a:gd name="connsiteY75" fmla="*/ 1409229 h 3096473"/>
              <a:gd name="connsiteX76" fmla="*/ 5419359 w 7709732"/>
              <a:gd name="connsiteY76" fmla="*/ 0 h 3096473"/>
              <a:gd name="connsiteX77" fmla="*/ 3707511 w 7709732"/>
              <a:gd name="connsiteY77" fmla="*/ 0 h 3096473"/>
              <a:gd name="connsiteX78" fmla="*/ 3707511 w 7709732"/>
              <a:gd name="connsiteY78" fmla="*/ 1406945 h 3096473"/>
              <a:gd name="connsiteX79" fmla="*/ 3565692 w 7709732"/>
              <a:gd name="connsiteY79" fmla="*/ 1406945 h 3096473"/>
              <a:gd name="connsiteX80" fmla="*/ 3565692 w 7709732"/>
              <a:gd name="connsiteY80" fmla="*/ 0 h 3096473"/>
              <a:gd name="connsiteX81" fmla="*/ 1854370 w 7709732"/>
              <a:gd name="connsiteY81" fmla="*/ 0 h 3096473"/>
              <a:gd name="connsiteX82" fmla="*/ 1854370 w 7709732"/>
              <a:gd name="connsiteY82" fmla="*/ 1682499 h 3096473"/>
              <a:gd name="connsiteX83" fmla="*/ 1711497 w 7709732"/>
              <a:gd name="connsiteY83" fmla="*/ 1545073 h 3096473"/>
              <a:gd name="connsiteX84" fmla="*/ 1711497 w 7709732"/>
              <a:gd name="connsiteY84" fmla="*/ 0 h 3096473"/>
              <a:gd name="connsiteX85" fmla="*/ 0 w 7709732"/>
              <a:gd name="connsiteY85" fmla="*/ 0 h 3096473"/>
              <a:gd name="connsiteX86" fmla="*/ 0 w 7709732"/>
              <a:gd name="connsiteY86" fmla="*/ 2417428 h 3096473"/>
              <a:gd name="connsiteX87" fmla="*/ 475543 w 7709732"/>
              <a:gd name="connsiteY87" fmla="*/ 2417428 h 3096473"/>
              <a:gd name="connsiteX88" fmla="*/ 619822 w 7709732"/>
              <a:gd name="connsiteY88" fmla="*/ 3001400 h 3096473"/>
              <a:gd name="connsiteX89" fmla="*/ 1393941 w 7709732"/>
              <a:gd name="connsiteY89" fmla="*/ 3096473 h 3096473"/>
              <a:gd name="connsiteX90" fmla="*/ 1986876 w 7709732"/>
              <a:gd name="connsiteY90" fmla="*/ 2919683 h 3096473"/>
              <a:gd name="connsiteX91" fmla="*/ 2160503 w 7709732"/>
              <a:gd name="connsiteY91" fmla="*/ 2417428 h 3096473"/>
              <a:gd name="connsiteX92" fmla="*/ 2401438 w 7709732"/>
              <a:gd name="connsiteY92" fmla="*/ 2417428 h 3096473"/>
              <a:gd name="connsiteX93" fmla="*/ 2536755 w 7709732"/>
              <a:gd name="connsiteY93" fmla="*/ 3060623 h 3096473"/>
              <a:gd name="connsiteX94" fmla="*/ 2953426 w 7709732"/>
              <a:gd name="connsiteY94" fmla="*/ 3060623 h 3096473"/>
              <a:gd name="connsiteX95" fmla="*/ 2815824 w 7709732"/>
              <a:gd name="connsiteY95" fmla="*/ 2417428 h 3096473"/>
              <a:gd name="connsiteX96" fmla="*/ 3082592 w 7709732"/>
              <a:gd name="connsiteY96" fmla="*/ 2417428 h 3096473"/>
              <a:gd name="connsiteX97" fmla="*/ 3489949 w 7709732"/>
              <a:gd name="connsiteY97" fmla="*/ 3060623 h 3096473"/>
              <a:gd name="connsiteX98" fmla="*/ 3845113 w 7709732"/>
              <a:gd name="connsiteY98" fmla="*/ 3060623 h 3096473"/>
              <a:gd name="connsiteX99" fmla="*/ 3850209 w 7709732"/>
              <a:gd name="connsiteY99" fmla="*/ 2417428 h 3096473"/>
              <a:gd name="connsiteX100" fmla="*/ 4040707 w 7709732"/>
              <a:gd name="connsiteY100" fmla="*/ 2417428 h 3096473"/>
              <a:gd name="connsiteX101" fmla="*/ 4220134 w 7709732"/>
              <a:gd name="connsiteY101" fmla="*/ 3060623 h 3096473"/>
              <a:gd name="connsiteX102" fmla="*/ 4643483 w 7709732"/>
              <a:gd name="connsiteY102" fmla="*/ 3060623 h 3096473"/>
              <a:gd name="connsiteX103" fmla="*/ 4458081 w 7709732"/>
              <a:gd name="connsiteY103" fmla="*/ 2417428 h 3096473"/>
              <a:gd name="connsiteX104" fmla="*/ 5392647 w 7709732"/>
              <a:gd name="connsiteY104" fmla="*/ 2417428 h 3096473"/>
              <a:gd name="connsiteX105" fmla="*/ 5392647 w 7709732"/>
              <a:gd name="connsiteY105" fmla="*/ 2419186 h 3096473"/>
              <a:gd name="connsiteX106" fmla="*/ 5484909 w 7709732"/>
              <a:gd name="connsiteY106" fmla="*/ 2419186 h 3096473"/>
              <a:gd name="connsiteX107" fmla="*/ 5676813 w 7709732"/>
              <a:gd name="connsiteY107" fmla="*/ 3062381 h 3096473"/>
              <a:gd name="connsiteX108" fmla="*/ 6096647 w 7709732"/>
              <a:gd name="connsiteY108" fmla="*/ 3062381 h 3096473"/>
              <a:gd name="connsiteX109" fmla="*/ 5902107 w 7709732"/>
              <a:gd name="connsiteY109" fmla="*/ 2417428 h 3096473"/>
              <a:gd name="connsiteX110" fmla="*/ 6603471 w 7709732"/>
              <a:gd name="connsiteY110" fmla="*/ 2417428 h 3096473"/>
              <a:gd name="connsiteX111" fmla="*/ 6294175 w 7709732"/>
              <a:gd name="connsiteY111" fmla="*/ 3062381 h 3096473"/>
              <a:gd name="connsiteX112" fmla="*/ 6758119 w 7709732"/>
              <a:gd name="connsiteY112" fmla="*/ 3062381 h 3096473"/>
              <a:gd name="connsiteX113" fmla="*/ 7076729 w 7709732"/>
              <a:gd name="connsiteY113" fmla="*/ 2417428 h 3096473"/>
              <a:gd name="connsiteX114" fmla="*/ 7132262 w 7709732"/>
              <a:gd name="connsiteY114" fmla="*/ 2417428 h 3096473"/>
              <a:gd name="connsiteX115" fmla="*/ 7325572 w 7709732"/>
              <a:gd name="connsiteY115" fmla="*/ 3062381 h 3096473"/>
              <a:gd name="connsiteX116" fmla="*/ 7709732 w 7709732"/>
              <a:gd name="connsiteY116" fmla="*/ 3062381 h 3096473"/>
              <a:gd name="connsiteX117" fmla="*/ 7273027 w 7709732"/>
              <a:gd name="connsiteY117" fmla="*/ 1606054 h 309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09732" h="3096473">
                <a:moveTo>
                  <a:pt x="1658073" y="2417428"/>
                </a:moveTo>
                <a:cubicBezTo>
                  <a:pt x="1654734" y="2666095"/>
                  <a:pt x="1495165" y="2772767"/>
                  <a:pt x="1265829" y="2772767"/>
                </a:cubicBezTo>
                <a:cubicBezTo>
                  <a:pt x="1176028" y="2771519"/>
                  <a:pt x="1086525" y="2762293"/>
                  <a:pt x="998358" y="2745177"/>
                </a:cubicBezTo>
                <a:lnTo>
                  <a:pt x="916992" y="2417428"/>
                </a:lnTo>
                <a:close/>
                <a:moveTo>
                  <a:pt x="2679980" y="1787589"/>
                </a:moveTo>
                <a:lnTo>
                  <a:pt x="3042876" y="2357327"/>
                </a:lnTo>
                <a:lnTo>
                  <a:pt x="2802996" y="2357327"/>
                </a:lnTo>
                <a:close/>
                <a:moveTo>
                  <a:pt x="3855657" y="1762811"/>
                </a:moveTo>
                <a:lnTo>
                  <a:pt x="4022958" y="2357327"/>
                </a:lnTo>
                <a:lnTo>
                  <a:pt x="3849682" y="2357327"/>
                </a:lnTo>
                <a:close/>
                <a:moveTo>
                  <a:pt x="5197931" y="1669671"/>
                </a:moveTo>
                <a:cubicBezTo>
                  <a:pt x="5220074" y="1669671"/>
                  <a:pt x="5243096" y="1670725"/>
                  <a:pt x="5266820" y="1670725"/>
                </a:cubicBezTo>
                <a:lnTo>
                  <a:pt x="5320420" y="1872822"/>
                </a:lnTo>
                <a:lnTo>
                  <a:pt x="5342562" y="1959460"/>
                </a:lnTo>
                <a:lnTo>
                  <a:pt x="5389484" y="2133439"/>
                </a:lnTo>
                <a:lnTo>
                  <a:pt x="5287908" y="2133439"/>
                </a:lnTo>
                <a:cubicBezTo>
                  <a:pt x="5270686" y="2133439"/>
                  <a:pt x="5252761" y="2133439"/>
                  <a:pt x="5229388" y="2133439"/>
                </a:cubicBezTo>
                <a:cubicBezTo>
                  <a:pt x="5211639" y="2133439"/>
                  <a:pt x="5195998" y="2131154"/>
                  <a:pt x="5180709" y="2131154"/>
                </a:cubicBezTo>
                <a:lnTo>
                  <a:pt x="5180182" y="2131154"/>
                </a:lnTo>
                <a:cubicBezTo>
                  <a:pt x="4984587" y="2116216"/>
                  <a:pt x="4923958" y="2041528"/>
                  <a:pt x="4875806" y="1894613"/>
                </a:cubicBezTo>
                <a:cubicBezTo>
                  <a:pt x="4847864" y="1809381"/>
                  <a:pt x="4845053" y="1753145"/>
                  <a:pt x="4868601" y="1720634"/>
                </a:cubicBezTo>
                <a:cubicBezTo>
                  <a:pt x="4899531" y="1677403"/>
                  <a:pt x="4984587" y="1669671"/>
                  <a:pt x="5119201" y="1669671"/>
                </a:cubicBezTo>
                <a:close/>
                <a:moveTo>
                  <a:pt x="3505941" y="60980"/>
                </a:moveTo>
                <a:lnTo>
                  <a:pt x="3505941" y="2358205"/>
                </a:lnTo>
                <a:lnTo>
                  <a:pt x="3462358" y="2358205"/>
                </a:lnTo>
                <a:lnTo>
                  <a:pt x="2860461" y="1409229"/>
                </a:lnTo>
                <a:lnTo>
                  <a:pt x="2187918" y="1409229"/>
                </a:lnTo>
                <a:lnTo>
                  <a:pt x="2386676" y="2357327"/>
                </a:lnTo>
                <a:lnTo>
                  <a:pt x="2152947" y="2357327"/>
                </a:lnTo>
                <a:cubicBezTo>
                  <a:pt x="2148184" y="2310300"/>
                  <a:pt x="2139784" y="2263694"/>
                  <a:pt x="2127816" y="2217968"/>
                </a:cubicBezTo>
                <a:cubicBezTo>
                  <a:pt x="2086799" y="2054146"/>
                  <a:pt x="2014853" y="1899656"/>
                  <a:pt x="1915878" y="1762811"/>
                </a:cubicBezTo>
                <a:lnTo>
                  <a:pt x="1914824" y="1433657"/>
                </a:lnTo>
                <a:lnTo>
                  <a:pt x="1915527" y="60980"/>
                </a:lnTo>
                <a:close/>
                <a:moveTo>
                  <a:pt x="5358027" y="60980"/>
                </a:moveTo>
                <a:lnTo>
                  <a:pt x="5358027" y="1406417"/>
                </a:lnTo>
                <a:lnTo>
                  <a:pt x="5041702" y="1406417"/>
                </a:lnTo>
                <a:cubicBezTo>
                  <a:pt x="4851028" y="1406417"/>
                  <a:pt x="4636102" y="1395346"/>
                  <a:pt x="4528903" y="1523633"/>
                </a:cubicBezTo>
                <a:cubicBezTo>
                  <a:pt x="4457554" y="1609920"/>
                  <a:pt x="4441738" y="1724676"/>
                  <a:pt x="4475127" y="1900412"/>
                </a:cubicBezTo>
                <a:cubicBezTo>
                  <a:pt x="4516074" y="2125882"/>
                  <a:pt x="4646822" y="2277718"/>
                  <a:pt x="4861747" y="2357327"/>
                </a:cubicBezTo>
                <a:lnTo>
                  <a:pt x="4439980" y="2357327"/>
                </a:lnTo>
                <a:lnTo>
                  <a:pt x="4167061" y="1406945"/>
                </a:lnTo>
                <a:lnTo>
                  <a:pt x="3769546" y="1406945"/>
                </a:lnTo>
                <a:lnTo>
                  <a:pt x="3769546" y="60980"/>
                </a:lnTo>
                <a:close/>
                <a:moveTo>
                  <a:pt x="7211695" y="60980"/>
                </a:moveTo>
                <a:lnTo>
                  <a:pt x="7211695" y="1409229"/>
                </a:lnTo>
                <a:lnTo>
                  <a:pt x="6829292" y="1409229"/>
                </a:lnTo>
                <a:lnTo>
                  <a:pt x="7033674" y="2088977"/>
                </a:lnTo>
                <a:lnTo>
                  <a:pt x="6402604" y="1410459"/>
                </a:lnTo>
                <a:lnTo>
                  <a:pt x="5884182" y="1410459"/>
                </a:lnTo>
                <a:lnTo>
                  <a:pt x="6691164" y="2235190"/>
                </a:lnTo>
                <a:lnTo>
                  <a:pt x="6632643" y="2358205"/>
                </a:lnTo>
                <a:lnTo>
                  <a:pt x="5884182" y="2358205"/>
                </a:lnTo>
                <a:lnTo>
                  <a:pt x="5875219" y="2331318"/>
                </a:lnTo>
                <a:lnTo>
                  <a:pt x="5647641" y="1573718"/>
                </a:lnTo>
                <a:lnTo>
                  <a:pt x="5622686" y="1491298"/>
                </a:lnTo>
                <a:lnTo>
                  <a:pt x="5622686" y="60980"/>
                </a:lnTo>
                <a:close/>
                <a:moveTo>
                  <a:pt x="1651219" y="60629"/>
                </a:moveTo>
                <a:lnTo>
                  <a:pt x="1651219" y="1501666"/>
                </a:lnTo>
                <a:cubicBezTo>
                  <a:pt x="1412217" y="1345788"/>
                  <a:pt x="1135608" y="1315562"/>
                  <a:pt x="946516" y="1315562"/>
                </a:cubicBezTo>
                <a:cubicBezTo>
                  <a:pt x="680451" y="1315562"/>
                  <a:pt x="475543" y="1372324"/>
                  <a:pt x="373791" y="1512914"/>
                </a:cubicBezTo>
                <a:cubicBezTo>
                  <a:pt x="283814" y="1642783"/>
                  <a:pt x="315271" y="1783899"/>
                  <a:pt x="334250" y="1866671"/>
                </a:cubicBezTo>
                <a:lnTo>
                  <a:pt x="811550" y="1866671"/>
                </a:lnTo>
                <a:cubicBezTo>
                  <a:pt x="794153" y="1689177"/>
                  <a:pt x="921738" y="1640322"/>
                  <a:pt x="1050025" y="1640322"/>
                </a:cubicBezTo>
                <a:cubicBezTo>
                  <a:pt x="1374259" y="1640322"/>
                  <a:pt x="1562296" y="1922555"/>
                  <a:pt x="1632591" y="2208302"/>
                </a:cubicBezTo>
                <a:cubicBezTo>
                  <a:pt x="1640148" y="2241692"/>
                  <a:pt x="1645244" y="2272973"/>
                  <a:pt x="1651219" y="2302848"/>
                </a:cubicBezTo>
                <a:lnTo>
                  <a:pt x="1651219" y="2357327"/>
                </a:lnTo>
                <a:lnTo>
                  <a:pt x="1263369" y="2357327"/>
                </a:lnTo>
                <a:lnTo>
                  <a:pt x="1197292" y="2092316"/>
                </a:lnTo>
                <a:lnTo>
                  <a:pt x="395407" y="2092316"/>
                </a:lnTo>
                <a:lnTo>
                  <a:pt x="460957" y="2357327"/>
                </a:lnTo>
                <a:lnTo>
                  <a:pt x="59750" y="2357327"/>
                </a:lnTo>
                <a:lnTo>
                  <a:pt x="60453" y="60629"/>
                </a:lnTo>
                <a:close/>
                <a:moveTo>
                  <a:pt x="7273027" y="0"/>
                </a:moveTo>
                <a:lnTo>
                  <a:pt x="5561003" y="0"/>
                </a:lnTo>
                <a:lnTo>
                  <a:pt x="5561003" y="1409229"/>
                </a:lnTo>
                <a:lnTo>
                  <a:pt x="5419359" y="1409229"/>
                </a:lnTo>
                <a:lnTo>
                  <a:pt x="5419359" y="0"/>
                </a:lnTo>
                <a:lnTo>
                  <a:pt x="3707511" y="0"/>
                </a:lnTo>
                <a:lnTo>
                  <a:pt x="3707511" y="1406945"/>
                </a:lnTo>
                <a:lnTo>
                  <a:pt x="3565692" y="1406945"/>
                </a:lnTo>
                <a:lnTo>
                  <a:pt x="3565692" y="0"/>
                </a:lnTo>
                <a:lnTo>
                  <a:pt x="1854370" y="0"/>
                </a:lnTo>
                <a:lnTo>
                  <a:pt x="1854370" y="1682499"/>
                </a:lnTo>
                <a:cubicBezTo>
                  <a:pt x="1811087" y="1632379"/>
                  <a:pt x="1763269" y="1586371"/>
                  <a:pt x="1711497" y="1545073"/>
                </a:cubicBezTo>
                <a:lnTo>
                  <a:pt x="1711497" y="0"/>
                </a:lnTo>
                <a:lnTo>
                  <a:pt x="0" y="0"/>
                </a:lnTo>
                <a:lnTo>
                  <a:pt x="0" y="2417428"/>
                </a:lnTo>
                <a:lnTo>
                  <a:pt x="475543" y="2417428"/>
                </a:lnTo>
                <a:lnTo>
                  <a:pt x="619822" y="3001400"/>
                </a:lnTo>
                <a:cubicBezTo>
                  <a:pt x="873568" y="3061502"/>
                  <a:pt x="1133183" y="3093398"/>
                  <a:pt x="1393941" y="3096473"/>
                </a:cubicBezTo>
                <a:cubicBezTo>
                  <a:pt x="1577585" y="3096473"/>
                  <a:pt x="1825198" y="3068004"/>
                  <a:pt x="1986876" y="2919683"/>
                </a:cubicBezTo>
                <a:cubicBezTo>
                  <a:pt x="2119029" y="2797898"/>
                  <a:pt x="2169993" y="2616714"/>
                  <a:pt x="2160503" y="2417428"/>
                </a:cubicBezTo>
                <a:lnTo>
                  <a:pt x="2401438" y="2417428"/>
                </a:lnTo>
                <a:lnTo>
                  <a:pt x="2536755" y="3060623"/>
                </a:lnTo>
                <a:lnTo>
                  <a:pt x="2953426" y="3060623"/>
                </a:lnTo>
                <a:lnTo>
                  <a:pt x="2815824" y="2417428"/>
                </a:lnTo>
                <a:lnTo>
                  <a:pt x="3082592" y="2417428"/>
                </a:lnTo>
                <a:lnTo>
                  <a:pt x="3489949" y="3060623"/>
                </a:lnTo>
                <a:lnTo>
                  <a:pt x="3845113" y="3060623"/>
                </a:lnTo>
                <a:lnTo>
                  <a:pt x="3850209" y="2417428"/>
                </a:lnTo>
                <a:lnTo>
                  <a:pt x="4040707" y="2417428"/>
                </a:lnTo>
                <a:lnTo>
                  <a:pt x="4220134" y="3060623"/>
                </a:lnTo>
                <a:lnTo>
                  <a:pt x="4643483" y="3060623"/>
                </a:lnTo>
                <a:lnTo>
                  <a:pt x="4458081" y="2417428"/>
                </a:lnTo>
                <a:lnTo>
                  <a:pt x="5392647" y="2417428"/>
                </a:lnTo>
                <a:lnTo>
                  <a:pt x="5392647" y="2419186"/>
                </a:lnTo>
                <a:lnTo>
                  <a:pt x="5484909" y="2419186"/>
                </a:lnTo>
                <a:lnTo>
                  <a:pt x="5676813" y="3062381"/>
                </a:lnTo>
                <a:lnTo>
                  <a:pt x="6096647" y="3062381"/>
                </a:lnTo>
                <a:lnTo>
                  <a:pt x="5902107" y="2417428"/>
                </a:lnTo>
                <a:lnTo>
                  <a:pt x="6603471" y="2417428"/>
                </a:lnTo>
                <a:lnTo>
                  <a:pt x="6294175" y="3062381"/>
                </a:lnTo>
                <a:lnTo>
                  <a:pt x="6758119" y="3062381"/>
                </a:lnTo>
                <a:lnTo>
                  <a:pt x="7076729" y="2417428"/>
                </a:lnTo>
                <a:lnTo>
                  <a:pt x="7132262" y="2417428"/>
                </a:lnTo>
                <a:lnTo>
                  <a:pt x="7325572" y="3062381"/>
                </a:lnTo>
                <a:lnTo>
                  <a:pt x="7709732" y="3062381"/>
                </a:lnTo>
                <a:lnTo>
                  <a:pt x="7273027" y="1606054"/>
                </a:lnTo>
                <a:close/>
              </a:path>
            </a:pathLst>
          </a:custGeom>
        </p:spPr>
      </p:pic>
      <p:sp>
        <p:nvSpPr>
          <p:cNvPr id="7" name="Shape 8">
            <a:extLst>
              <a:ext uri="{FF2B5EF4-FFF2-40B4-BE49-F238E27FC236}">
                <a16:creationId xmlns:a16="http://schemas.microsoft.com/office/drawing/2014/main" id="{FB4B4C31-D5DC-413D-ACD8-70061BC10191}"/>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516CBF43-F8A7-4C4C-A764-38F3B60FD3B7}"/>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297F94BA-E0EE-4D6A-A572-9F267DD6CE69}"/>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843D1A92-E1A8-44F2-84CE-E33ED1461F0D}"/>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1A7C6D7D-537F-4A3E-B0A0-3B8044951FC8}"/>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3510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0_FINAL SLIDE">
    <p:bg>
      <p:bgPr>
        <a:solidFill>
          <a:srgbClr val="00338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1D4965-9C6E-45A9-AEEE-E0C2874F96CA}"/>
              </a:ext>
            </a:extLst>
          </p:cNvPr>
          <p:cNvPicPr>
            <a:picLocks noChangeAspect="1"/>
          </p:cNvPicPr>
          <p:nvPr userDrawn="1"/>
        </p:nvPicPr>
        <p:blipFill rotWithShape="1">
          <a:blip r:embed="rId3"/>
          <a:srcRect l="15110" r="31557"/>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7F23ADA7-3E7F-4804-B221-69FE4E3E7945}"/>
              </a:ext>
            </a:extLst>
          </p:cNvPr>
          <p:cNvPicPr>
            <a:picLocks noChangeAspect="1"/>
          </p:cNvPicPr>
          <p:nvPr userDrawn="1"/>
        </p:nvPicPr>
        <p:blipFill rotWithShape="1">
          <a:blip r:embed="rId4"/>
          <a:srcRect l="39642" t="7155" r="11054" b="43339"/>
          <a:stretch/>
        </p:blipFill>
        <p:spPr>
          <a:xfrm>
            <a:off x="2234912"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7 w 7718489"/>
              <a:gd name="connsiteY33" fmla="*/ 61049 h 3099991"/>
              <a:gd name="connsiteX34" fmla="*/ 2354377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1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5 w 7718489"/>
              <a:gd name="connsiteY53" fmla="*/ 1575506 h 3099991"/>
              <a:gd name="connsiteX54" fmla="*/ 2089417 w 7718489"/>
              <a:gd name="connsiteY54" fmla="*/ 1492992 h 3099991"/>
              <a:gd name="connsiteX55" fmla="*/ 2089417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9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3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7" y="61049"/>
                </a:moveTo>
                <a:lnTo>
                  <a:pt x="2354377"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1" y="1410830"/>
                </a:lnTo>
                <a:lnTo>
                  <a:pt x="676826" y="2091351"/>
                </a:lnTo>
                <a:lnTo>
                  <a:pt x="1308612" y="1412062"/>
                </a:lnTo>
                <a:lnTo>
                  <a:pt x="1827624" y="1412062"/>
                </a:lnTo>
                <a:lnTo>
                  <a:pt x="1019725" y="2237729"/>
                </a:lnTo>
                <a:lnTo>
                  <a:pt x="1078312" y="2360885"/>
                </a:lnTo>
                <a:lnTo>
                  <a:pt x="1827624" y="2360885"/>
                </a:lnTo>
                <a:lnTo>
                  <a:pt x="1836596" y="2333966"/>
                </a:lnTo>
                <a:lnTo>
                  <a:pt x="2064435" y="1575506"/>
                </a:lnTo>
                <a:lnTo>
                  <a:pt x="2089417" y="1492992"/>
                </a:lnTo>
                <a:lnTo>
                  <a:pt x="2089417"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9" y="3065860"/>
                </a:lnTo>
                <a:lnTo>
                  <a:pt x="1614917" y="3065860"/>
                </a:lnTo>
                <a:lnTo>
                  <a:pt x="1809678" y="2420175"/>
                </a:lnTo>
                <a:lnTo>
                  <a:pt x="1107517" y="2420175"/>
                </a:lnTo>
                <a:lnTo>
                  <a:pt x="1417165" y="3065860"/>
                </a:lnTo>
                <a:lnTo>
                  <a:pt x="952694" y="3065860"/>
                </a:lnTo>
                <a:lnTo>
                  <a:pt x="633723" y="2420175"/>
                </a:lnTo>
                <a:lnTo>
                  <a:pt x="578126" y="2420175"/>
                </a:lnTo>
                <a:lnTo>
                  <a:pt x="384596" y="3065860"/>
                </a:lnTo>
                <a:lnTo>
                  <a:pt x="0" y="3065860"/>
                </a:lnTo>
                <a:lnTo>
                  <a:pt x="437201" y="1607879"/>
                </a:lnTo>
                <a:close/>
              </a:path>
            </a:pathLst>
          </a:custGeom>
        </p:spPr>
      </p:pic>
      <p:sp>
        <p:nvSpPr>
          <p:cNvPr id="7" name="Shape 8">
            <a:extLst>
              <a:ext uri="{FF2B5EF4-FFF2-40B4-BE49-F238E27FC236}">
                <a16:creationId xmlns:a16="http://schemas.microsoft.com/office/drawing/2014/main" id="{4CBCC8CD-E01A-4F61-8E09-23B36481DC5C}"/>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8" name="TextBox 7">
            <a:extLst>
              <a:ext uri="{FF2B5EF4-FFF2-40B4-BE49-F238E27FC236}">
                <a16:creationId xmlns:a16="http://schemas.microsoft.com/office/drawing/2014/main" id="{B7F707DF-6B0D-4CA9-B3CD-89CCCE5F9FAA}"/>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9" name="Freeform 19">
            <a:extLst>
              <a:ext uri="{FF2B5EF4-FFF2-40B4-BE49-F238E27FC236}">
                <a16:creationId xmlns:a16="http://schemas.microsoft.com/office/drawing/2014/main" id="{4E889479-F88E-49B0-B6A9-E0CF984888D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Box 9">
            <a:extLst>
              <a:ext uri="{FF2B5EF4-FFF2-40B4-BE49-F238E27FC236}">
                <a16:creationId xmlns:a16="http://schemas.microsoft.com/office/drawing/2014/main" id="{3E252D93-E833-4E17-B413-8EC0339BA74E}"/>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1" name="Straight Connector 10">
            <a:extLst>
              <a:ext uri="{FF2B5EF4-FFF2-40B4-BE49-F238E27FC236}">
                <a16:creationId xmlns:a16="http://schemas.microsoft.com/office/drawing/2014/main" id="{579E8285-6E10-4938-8BBA-7C8DC8C95F4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0160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9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1B8724-6109-47A4-A438-AD136BBBDA58}"/>
              </a:ext>
            </a:extLst>
          </p:cNvPr>
          <p:cNvPicPr>
            <a:picLocks noChangeAspect="1"/>
          </p:cNvPicPr>
          <p:nvPr userDrawn="1"/>
        </p:nvPicPr>
        <p:blipFill rotWithShape="1">
          <a:blip r:embed="rId3"/>
          <a:srcRect t="34232" r="45531" b="3101"/>
          <a:stretch/>
        </p:blipFill>
        <p:spPr>
          <a:xfrm>
            <a:off x="1" y="0"/>
            <a:ext cx="12192000" cy="6858000"/>
          </a:xfrm>
          <a:prstGeom prst="rect">
            <a:avLst/>
          </a:prstGeom>
        </p:spPr>
      </p:pic>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282F9A0-CBE4-4286-9E2C-A2D2CAD180AB}"/>
              </a:ext>
            </a:extLst>
          </p:cNvPr>
          <p:cNvPicPr>
            <a:picLocks noChangeAspect="1"/>
          </p:cNvPicPr>
          <p:nvPr userDrawn="1"/>
        </p:nvPicPr>
        <p:blipFill rotWithShape="1">
          <a:blip r:embed="rId4"/>
          <a:srcRect l="26828" t="41914" r="17655" b="24642"/>
          <a:stretch/>
        </p:blipFill>
        <p:spPr>
          <a:xfrm>
            <a:off x="2234913" y="1882367"/>
            <a:ext cx="7718489" cy="3099991"/>
          </a:xfrm>
          <a:custGeom>
            <a:avLst/>
            <a:gdLst>
              <a:gd name="connsiteX0" fmla="*/ 6058533 w 7718489"/>
              <a:gd name="connsiteY0" fmla="*/ 2420175 h 3099991"/>
              <a:gd name="connsiteX1" fmla="*/ 6451222 w 7718489"/>
              <a:gd name="connsiteY1" fmla="*/ 2775917 h 3099991"/>
              <a:gd name="connsiteX2" fmla="*/ 6718997 w 7718489"/>
              <a:gd name="connsiteY2" fmla="*/ 2748296 h 3099991"/>
              <a:gd name="connsiteX3" fmla="*/ 6800455 w 7718489"/>
              <a:gd name="connsiteY3" fmla="*/ 2420175 h 3099991"/>
              <a:gd name="connsiteX4" fmla="*/ 5035465 w 7718489"/>
              <a:gd name="connsiteY4" fmla="*/ 1789620 h 3099991"/>
              <a:gd name="connsiteX5" fmla="*/ 4672157 w 7718489"/>
              <a:gd name="connsiteY5" fmla="*/ 2360005 h 3099991"/>
              <a:gd name="connsiteX6" fmla="*/ 4912310 w 7718489"/>
              <a:gd name="connsiteY6" fmla="*/ 2360005 h 3099991"/>
              <a:gd name="connsiteX7" fmla="*/ 3858453 w 7718489"/>
              <a:gd name="connsiteY7" fmla="*/ 1764813 h 3099991"/>
              <a:gd name="connsiteX8" fmla="*/ 3690962 w 7718489"/>
              <a:gd name="connsiteY8" fmla="*/ 2360005 h 3099991"/>
              <a:gd name="connsiteX9" fmla="*/ 3864435 w 7718489"/>
              <a:gd name="connsiteY9" fmla="*/ 2360005 h 3099991"/>
              <a:gd name="connsiteX10" fmla="*/ 2514654 w 7718489"/>
              <a:gd name="connsiteY10" fmla="*/ 1671568 h 3099991"/>
              <a:gd name="connsiteX11" fmla="*/ 2445687 w 7718489"/>
              <a:gd name="connsiteY11" fmla="*/ 1672623 h 3099991"/>
              <a:gd name="connsiteX12" fmla="*/ 2392026 w 7718489"/>
              <a:gd name="connsiteY12" fmla="*/ 1874949 h 3099991"/>
              <a:gd name="connsiteX13" fmla="*/ 2369859 w 7718489"/>
              <a:gd name="connsiteY13" fmla="*/ 1961686 h 3099991"/>
              <a:gd name="connsiteX14" fmla="*/ 2322884 w 7718489"/>
              <a:gd name="connsiteY14" fmla="*/ 2135863 h 3099991"/>
              <a:gd name="connsiteX15" fmla="*/ 2424575 w 7718489"/>
              <a:gd name="connsiteY15" fmla="*/ 2135863 h 3099991"/>
              <a:gd name="connsiteX16" fmla="*/ 2483161 w 7718489"/>
              <a:gd name="connsiteY16" fmla="*/ 2135863 h 3099991"/>
              <a:gd name="connsiteX17" fmla="*/ 2531895 w 7718489"/>
              <a:gd name="connsiteY17" fmla="*/ 2133575 h 3099991"/>
              <a:gd name="connsiteX18" fmla="*/ 2532423 w 7718489"/>
              <a:gd name="connsiteY18" fmla="*/ 2133575 h 3099991"/>
              <a:gd name="connsiteX19" fmla="*/ 2837145 w 7718489"/>
              <a:gd name="connsiteY19" fmla="*/ 1896765 h 3099991"/>
              <a:gd name="connsiteX20" fmla="*/ 2844358 w 7718489"/>
              <a:gd name="connsiteY20" fmla="*/ 1722589 h 3099991"/>
              <a:gd name="connsiteX21" fmla="*/ 2593473 w 7718489"/>
              <a:gd name="connsiteY21" fmla="*/ 1671568 h 3099991"/>
              <a:gd name="connsiteX22" fmla="*/ 4208566 w 7718489"/>
              <a:gd name="connsiteY22" fmla="*/ 61049 h 3099991"/>
              <a:gd name="connsiteX23" fmla="*/ 4208566 w 7718489"/>
              <a:gd name="connsiteY23" fmla="*/ 2360885 h 3099991"/>
              <a:gd name="connsiteX24" fmla="*/ 4252198 w 7718489"/>
              <a:gd name="connsiteY24" fmla="*/ 2360885 h 3099991"/>
              <a:gd name="connsiteX25" fmla="*/ 4854779 w 7718489"/>
              <a:gd name="connsiteY25" fmla="*/ 1410830 h 3099991"/>
              <a:gd name="connsiteX26" fmla="*/ 5528086 w 7718489"/>
              <a:gd name="connsiteY26" fmla="*/ 1410830 h 3099991"/>
              <a:gd name="connsiteX27" fmla="*/ 5329102 w 7718489"/>
              <a:gd name="connsiteY27" fmla="*/ 2360005 h 3099991"/>
              <a:gd name="connsiteX28" fmla="*/ 5563097 w 7718489"/>
              <a:gd name="connsiteY28" fmla="*/ 2360005 h 3099991"/>
              <a:gd name="connsiteX29" fmla="*/ 5588256 w 7718489"/>
              <a:gd name="connsiteY29" fmla="*/ 2220488 h 3099991"/>
              <a:gd name="connsiteX30" fmla="*/ 5800435 w 7718489"/>
              <a:gd name="connsiteY30" fmla="*/ 1764813 h 3099991"/>
              <a:gd name="connsiteX31" fmla="*/ 5801491 w 7718489"/>
              <a:gd name="connsiteY31" fmla="*/ 1435285 h 3099991"/>
              <a:gd name="connsiteX32" fmla="*/ 5800787 w 7718489"/>
              <a:gd name="connsiteY32" fmla="*/ 61049 h 3099991"/>
              <a:gd name="connsiteX33" fmla="*/ 2354376 w 7718489"/>
              <a:gd name="connsiteY33" fmla="*/ 61049 h 3099991"/>
              <a:gd name="connsiteX34" fmla="*/ 2354376 w 7718489"/>
              <a:gd name="connsiteY34" fmla="*/ 1408015 h 3099991"/>
              <a:gd name="connsiteX35" fmla="*/ 2671061 w 7718489"/>
              <a:gd name="connsiteY35" fmla="*/ 1408015 h 3099991"/>
              <a:gd name="connsiteX36" fmla="*/ 3184442 w 7718489"/>
              <a:gd name="connsiteY36" fmla="*/ 1525364 h 3099991"/>
              <a:gd name="connsiteX37" fmla="*/ 3238279 w 7718489"/>
              <a:gd name="connsiteY37" fmla="*/ 1902571 h 3099991"/>
              <a:gd name="connsiteX38" fmla="*/ 2851219 w 7718489"/>
              <a:gd name="connsiteY38" fmla="*/ 2360005 h 3099991"/>
              <a:gd name="connsiteX39" fmla="*/ 3273466 w 7718489"/>
              <a:gd name="connsiteY39" fmla="*/ 2360005 h 3099991"/>
              <a:gd name="connsiteX40" fmla="*/ 3546695 w 7718489"/>
              <a:gd name="connsiteY40" fmla="*/ 1408543 h 3099991"/>
              <a:gd name="connsiteX41" fmla="*/ 3944662 w 7718489"/>
              <a:gd name="connsiteY41" fmla="*/ 1408543 h 3099991"/>
              <a:gd name="connsiteX42" fmla="*/ 3944662 w 7718489"/>
              <a:gd name="connsiteY42" fmla="*/ 61049 h 3099991"/>
              <a:gd name="connsiteX43" fmla="*/ 498603 w 7718489"/>
              <a:gd name="connsiteY43" fmla="*/ 61049 h 3099991"/>
              <a:gd name="connsiteX44" fmla="*/ 498603 w 7718489"/>
              <a:gd name="connsiteY44" fmla="*/ 1410830 h 3099991"/>
              <a:gd name="connsiteX45" fmla="*/ 881440 w 7718489"/>
              <a:gd name="connsiteY45" fmla="*/ 1410830 h 3099991"/>
              <a:gd name="connsiteX46" fmla="*/ 676826 w 7718489"/>
              <a:gd name="connsiteY46" fmla="*/ 2091351 h 3099991"/>
              <a:gd name="connsiteX47" fmla="*/ 1308612 w 7718489"/>
              <a:gd name="connsiteY47" fmla="*/ 1412062 h 3099991"/>
              <a:gd name="connsiteX48" fmla="*/ 1827624 w 7718489"/>
              <a:gd name="connsiteY48" fmla="*/ 1412062 h 3099991"/>
              <a:gd name="connsiteX49" fmla="*/ 1019725 w 7718489"/>
              <a:gd name="connsiteY49" fmla="*/ 2237729 h 3099991"/>
              <a:gd name="connsiteX50" fmla="*/ 1078312 w 7718489"/>
              <a:gd name="connsiteY50" fmla="*/ 2360885 h 3099991"/>
              <a:gd name="connsiteX51" fmla="*/ 1827624 w 7718489"/>
              <a:gd name="connsiteY51" fmla="*/ 2360885 h 3099991"/>
              <a:gd name="connsiteX52" fmla="*/ 1836596 w 7718489"/>
              <a:gd name="connsiteY52" fmla="*/ 2333966 h 3099991"/>
              <a:gd name="connsiteX53" fmla="*/ 2064434 w 7718489"/>
              <a:gd name="connsiteY53" fmla="*/ 1575506 h 3099991"/>
              <a:gd name="connsiteX54" fmla="*/ 2089416 w 7718489"/>
              <a:gd name="connsiteY54" fmla="*/ 1492992 h 3099991"/>
              <a:gd name="connsiteX55" fmla="*/ 2089416 w 7718489"/>
              <a:gd name="connsiteY55" fmla="*/ 61049 h 3099991"/>
              <a:gd name="connsiteX56" fmla="*/ 6065395 w 7718489"/>
              <a:gd name="connsiteY56" fmla="*/ 60698 h 3099991"/>
              <a:gd name="connsiteX57" fmla="*/ 6065395 w 7718489"/>
              <a:gd name="connsiteY57" fmla="*/ 1503372 h 3099991"/>
              <a:gd name="connsiteX58" fmla="*/ 6770898 w 7718489"/>
              <a:gd name="connsiteY58" fmla="*/ 1317056 h 3099991"/>
              <a:gd name="connsiteX59" fmla="*/ 7344274 w 7718489"/>
              <a:gd name="connsiteY59" fmla="*/ 1514632 h 3099991"/>
              <a:gd name="connsiteX60" fmla="*/ 7383859 w 7718489"/>
              <a:gd name="connsiteY60" fmla="*/ 1868792 h 3099991"/>
              <a:gd name="connsiteX61" fmla="*/ 6906017 w 7718489"/>
              <a:gd name="connsiteY61" fmla="*/ 1868792 h 3099991"/>
              <a:gd name="connsiteX62" fmla="*/ 6667272 w 7718489"/>
              <a:gd name="connsiteY62" fmla="*/ 1642186 h 3099991"/>
              <a:gd name="connsiteX63" fmla="*/ 6084044 w 7718489"/>
              <a:gd name="connsiteY63" fmla="*/ 2210811 h 3099991"/>
              <a:gd name="connsiteX64" fmla="*/ 6065395 w 7718489"/>
              <a:gd name="connsiteY64" fmla="*/ 2305465 h 3099991"/>
              <a:gd name="connsiteX65" fmla="*/ 6065395 w 7718489"/>
              <a:gd name="connsiteY65" fmla="*/ 2360005 h 3099991"/>
              <a:gd name="connsiteX66" fmla="*/ 6453685 w 7718489"/>
              <a:gd name="connsiteY66" fmla="*/ 2360005 h 3099991"/>
              <a:gd name="connsiteX67" fmla="*/ 6519837 w 7718489"/>
              <a:gd name="connsiteY67" fmla="*/ 2094693 h 3099991"/>
              <a:gd name="connsiteX68" fmla="*/ 7322633 w 7718489"/>
              <a:gd name="connsiteY68" fmla="*/ 2094693 h 3099991"/>
              <a:gd name="connsiteX69" fmla="*/ 7257009 w 7718489"/>
              <a:gd name="connsiteY69" fmla="*/ 2360005 h 3099991"/>
              <a:gd name="connsiteX70" fmla="*/ 7658671 w 7718489"/>
              <a:gd name="connsiteY70" fmla="*/ 2360005 h 3099991"/>
              <a:gd name="connsiteX71" fmla="*/ 7657967 w 7718489"/>
              <a:gd name="connsiteY71" fmla="*/ 60698 h 3099991"/>
              <a:gd name="connsiteX72" fmla="*/ 437201 w 7718489"/>
              <a:gd name="connsiteY72" fmla="*/ 0 h 3099991"/>
              <a:gd name="connsiteX73" fmla="*/ 2151170 w 7718489"/>
              <a:gd name="connsiteY73" fmla="*/ 0 h 3099991"/>
              <a:gd name="connsiteX74" fmla="*/ 2151170 w 7718489"/>
              <a:gd name="connsiteY74" fmla="*/ 1410830 h 3099991"/>
              <a:gd name="connsiteX75" fmla="*/ 2292974 w 7718489"/>
              <a:gd name="connsiteY75" fmla="*/ 1410830 h 3099991"/>
              <a:gd name="connsiteX76" fmla="*/ 2292974 w 7718489"/>
              <a:gd name="connsiteY76" fmla="*/ 0 h 3099991"/>
              <a:gd name="connsiteX77" fmla="*/ 4006767 w 7718489"/>
              <a:gd name="connsiteY77" fmla="*/ 0 h 3099991"/>
              <a:gd name="connsiteX78" fmla="*/ 4006767 w 7718489"/>
              <a:gd name="connsiteY78" fmla="*/ 1408543 h 3099991"/>
              <a:gd name="connsiteX79" fmla="*/ 4148748 w 7718489"/>
              <a:gd name="connsiteY79" fmla="*/ 1408543 h 3099991"/>
              <a:gd name="connsiteX80" fmla="*/ 4148748 w 7718489"/>
              <a:gd name="connsiteY80" fmla="*/ 0 h 3099991"/>
              <a:gd name="connsiteX81" fmla="*/ 5862013 w 7718489"/>
              <a:gd name="connsiteY81" fmla="*/ 0 h 3099991"/>
              <a:gd name="connsiteX82" fmla="*/ 5862013 w 7718489"/>
              <a:gd name="connsiteY82" fmla="*/ 1684411 h 3099991"/>
              <a:gd name="connsiteX83" fmla="*/ 6005048 w 7718489"/>
              <a:gd name="connsiteY83" fmla="*/ 1546829 h 3099991"/>
              <a:gd name="connsiteX84" fmla="*/ 6005048 w 7718489"/>
              <a:gd name="connsiteY84" fmla="*/ 0 h 3099991"/>
              <a:gd name="connsiteX85" fmla="*/ 7718489 w 7718489"/>
              <a:gd name="connsiteY85" fmla="*/ 0 h 3099991"/>
              <a:gd name="connsiteX86" fmla="*/ 7718489 w 7718489"/>
              <a:gd name="connsiteY86" fmla="*/ 2420175 h 3099991"/>
              <a:gd name="connsiteX87" fmla="*/ 7242406 w 7718489"/>
              <a:gd name="connsiteY87" fmla="*/ 2420175 h 3099991"/>
              <a:gd name="connsiteX88" fmla="*/ 7097963 w 7718489"/>
              <a:gd name="connsiteY88" fmla="*/ 3004810 h 3099991"/>
              <a:gd name="connsiteX89" fmla="*/ 6322965 w 7718489"/>
              <a:gd name="connsiteY89" fmla="*/ 3099991 h 3099991"/>
              <a:gd name="connsiteX90" fmla="*/ 5729357 w 7718489"/>
              <a:gd name="connsiteY90" fmla="*/ 2923000 h 3099991"/>
              <a:gd name="connsiteX91" fmla="*/ 5555532 w 7718489"/>
              <a:gd name="connsiteY91" fmla="*/ 2420175 h 3099991"/>
              <a:gd name="connsiteX92" fmla="*/ 5314324 w 7718489"/>
              <a:gd name="connsiteY92" fmla="*/ 2420175 h 3099991"/>
              <a:gd name="connsiteX93" fmla="*/ 5178853 w 7718489"/>
              <a:gd name="connsiteY93" fmla="*/ 3064101 h 3099991"/>
              <a:gd name="connsiteX94" fmla="*/ 4761709 w 7718489"/>
              <a:gd name="connsiteY94" fmla="*/ 3064101 h 3099991"/>
              <a:gd name="connsiteX95" fmla="*/ 4899466 w 7718489"/>
              <a:gd name="connsiteY95" fmla="*/ 2420175 h 3099991"/>
              <a:gd name="connsiteX96" fmla="*/ 4632396 w 7718489"/>
              <a:gd name="connsiteY96" fmla="*/ 2420175 h 3099991"/>
              <a:gd name="connsiteX97" fmla="*/ 4224576 w 7718489"/>
              <a:gd name="connsiteY97" fmla="*/ 3064101 h 3099991"/>
              <a:gd name="connsiteX98" fmla="*/ 3869009 w 7718489"/>
              <a:gd name="connsiteY98" fmla="*/ 3064101 h 3099991"/>
              <a:gd name="connsiteX99" fmla="*/ 3863907 w 7718489"/>
              <a:gd name="connsiteY99" fmla="*/ 2420175 h 3099991"/>
              <a:gd name="connsiteX100" fmla="*/ 3673193 w 7718489"/>
              <a:gd name="connsiteY100" fmla="*/ 2420175 h 3099991"/>
              <a:gd name="connsiteX101" fmla="*/ 3493562 w 7718489"/>
              <a:gd name="connsiteY101" fmla="*/ 3064101 h 3099991"/>
              <a:gd name="connsiteX102" fmla="*/ 3069732 w 7718489"/>
              <a:gd name="connsiteY102" fmla="*/ 3064101 h 3099991"/>
              <a:gd name="connsiteX103" fmla="*/ 3255345 w 7718489"/>
              <a:gd name="connsiteY103" fmla="*/ 2420175 h 3099991"/>
              <a:gd name="connsiteX104" fmla="*/ 2319717 w 7718489"/>
              <a:gd name="connsiteY104" fmla="*/ 2420175 h 3099991"/>
              <a:gd name="connsiteX105" fmla="*/ 2319717 w 7718489"/>
              <a:gd name="connsiteY105" fmla="*/ 2421934 h 3099991"/>
              <a:gd name="connsiteX106" fmla="*/ 2227350 w 7718489"/>
              <a:gd name="connsiteY106" fmla="*/ 2421934 h 3099991"/>
              <a:gd name="connsiteX107" fmla="*/ 2035228 w 7718489"/>
              <a:gd name="connsiteY107" fmla="*/ 3065860 h 3099991"/>
              <a:gd name="connsiteX108" fmla="*/ 1614917 w 7718489"/>
              <a:gd name="connsiteY108" fmla="*/ 3065860 h 3099991"/>
              <a:gd name="connsiteX109" fmla="*/ 1809678 w 7718489"/>
              <a:gd name="connsiteY109" fmla="*/ 2420175 h 3099991"/>
              <a:gd name="connsiteX110" fmla="*/ 1107517 w 7718489"/>
              <a:gd name="connsiteY110" fmla="*/ 2420175 h 3099991"/>
              <a:gd name="connsiteX111" fmla="*/ 1417165 w 7718489"/>
              <a:gd name="connsiteY111" fmla="*/ 3065860 h 3099991"/>
              <a:gd name="connsiteX112" fmla="*/ 952694 w 7718489"/>
              <a:gd name="connsiteY112" fmla="*/ 3065860 h 3099991"/>
              <a:gd name="connsiteX113" fmla="*/ 633722 w 7718489"/>
              <a:gd name="connsiteY113" fmla="*/ 2420175 h 3099991"/>
              <a:gd name="connsiteX114" fmla="*/ 578126 w 7718489"/>
              <a:gd name="connsiteY114" fmla="*/ 2420175 h 3099991"/>
              <a:gd name="connsiteX115" fmla="*/ 384596 w 7718489"/>
              <a:gd name="connsiteY115" fmla="*/ 3065860 h 3099991"/>
              <a:gd name="connsiteX116" fmla="*/ 0 w 7718489"/>
              <a:gd name="connsiteY116" fmla="*/ 3065860 h 3099991"/>
              <a:gd name="connsiteX117" fmla="*/ 437201 w 7718489"/>
              <a:gd name="connsiteY117" fmla="*/ 1607879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718489" h="3099991">
                <a:moveTo>
                  <a:pt x="6058533" y="2420175"/>
                </a:moveTo>
                <a:cubicBezTo>
                  <a:pt x="6061876" y="2669124"/>
                  <a:pt x="6221626" y="2775917"/>
                  <a:pt x="6451222" y="2775917"/>
                </a:cubicBezTo>
                <a:cubicBezTo>
                  <a:pt x="6541125" y="2774668"/>
                  <a:pt x="6630730" y="2765432"/>
                  <a:pt x="6718997" y="2748296"/>
                </a:cubicBezTo>
                <a:lnTo>
                  <a:pt x="6800455" y="2420175"/>
                </a:lnTo>
                <a:close/>
                <a:moveTo>
                  <a:pt x="5035465" y="1789620"/>
                </a:moveTo>
                <a:lnTo>
                  <a:pt x="4672157" y="2360005"/>
                </a:lnTo>
                <a:lnTo>
                  <a:pt x="4912310" y="2360005"/>
                </a:lnTo>
                <a:close/>
                <a:moveTo>
                  <a:pt x="3858453" y="1764813"/>
                </a:moveTo>
                <a:lnTo>
                  <a:pt x="3690962" y="2360005"/>
                </a:lnTo>
                <a:lnTo>
                  <a:pt x="3864435" y="2360005"/>
                </a:lnTo>
                <a:close/>
                <a:moveTo>
                  <a:pt x="2514654" y="1671568"/>
                </a:moveTo>
                <a:cubicBezTo>
                  <a:pt x="2492486" y="1671568"/>
                  <a:pt x="2469438" y="1672623"/>
                  <a:pt x="2445687" y="1672623"/>
                </a:cubicBezTo>
                <a:lnTo>
                  <a:pt x="2392026" y="1874949"/>
                </a:lnTo>
                <a:lnTo>
                  <a:pt x="2369859" y="1961686"/>
                </a:lnTo>
                <a:lnTo>
                  <a:pt x="2322884" y="2135863"/>
                </a:lnTo>
                <a:lnTo>
                  <a:pt x="2424575" y="2135863"/>
                </a:lnTo>
                <a:cubicBezTo>
                  <a:pt x="2441816" y="2135863"/>
                  <a:pt x="2459762" y="2135863"/>
                  <a:pt x="2483161" y="2135863"/>
                </a:cubicBezTo>
                <a:cubicBezTo>
                  <a:pt x="2500931" y="2135863"/>
                  <a:pt x="2516589" y="2133575"/>
                  <a:pt x="2531895" y="2133575"/>
                </a:cubicBezTo>
                <a:lnTo>
                  <a:pt x="2532423" y="2133575"/>
                </a:lnTo>
                <a:cubicBezTo>
                  <a:pt x="2728240" y="2118621"/>
                  <a:pt x="2788938" y="2043848"/>
                  <a:pt x="2837145" y="1896765"/>
                </a:cubicBezTo>
                <a:cubicBezTo>
                  <a:pt x="2865118" y="1811437"/>
                  <a:pt x="2867933" y="1755137"/>
                  <a:pt x="2844358" y="1722589"/>
                </a:cubicBezTo>
                <a:cubicBezTo>
                  <a:pt x="2813393" y="1679308"/>
                  <a:pt x="2728240" y="1671568"/>
                  <a:pt x="2593473" y="1671568"/>
                </a:cubicBezTo>
                <a:close/>
                <a:moveTo>
                  <a:pt x="4208566" y="61049"/>
                </a:moveTo>
                <a:lnTo>
                  <a:pt x="4208566" y="2360885"/>
                </a:lnTo>
                <a:lnTo>
                  <a:pt x="4252198" y="2360885"/>
                </a:lnTo>
                <a:lnTo>
                  <a:pt x="4854779" y="1410830"/>
                </a:lnTo>
                <a:lnTo>
                  <a:pt x="5528086" y="1410830"/>
                </a:lnTo>
                <a:lnTo>
                  <a:pt x="5329102" y="2360005"/>
                </a:lnTo>
                <a:lnTo>
                  <a:pt x="5563097" y="2360005"/>
                </a:lnTo>
                <a:cubicBezTo>
                  <a:pt x="5567865" y="2312924"/>
                  <a:pt x="5576275" y="2266266"/>
                  <a:pt x="5588256" y="2220488"/>
                </a:cubicBezTo>
                <a:cubicBezTo>
                  <a:pt x="5629319" y="2056480"/>
                  <a:pt x="5701348" y="1901815"/>
                  <a:pt x="5800435" y="1764813"/>
                </a:cubicBezTo>
                <a:lnTo>
                  <a:pt x="5801491" y="1435285"/>
                </a:lnTo>
                <a:lnTo>
                  <a:pt x="5800787" y="61049"/>
                </a:lnTo>
                <a:close/>
                <a:moveTo>
                  <a:pt x="2354376" y="61049"/>
                </a:moveTo>
                <a:lnTo>
                  <a:pt x="2354376" y="1408015"/>
                </a:lnTo>
                <a:lnTo>
                  <a:pt x="2671061" y="1408015"/>
                </a:lnTo>
                <a:cubicBezTo>
                  <a:pt x="2861952" y="1408015"/>
                  <a:pt x="3077121" y="1396931"/>
                  <a:pt x="3184442" y="1525364"/>
                </a:cubicBezTo>
                <a:cubicBezTo>
                  <a:pt x="3255872" y="1611749"/>
                  <a:pt x="3271706" y="1726635"/>
                  <a:pt x="3238279" y="1902571"/>
                </a:cubicBezTo>
                <a:cubicBezTo>
                  <a:pt x="3197286" y="2128297"/>
                  <a:pt x="3066389" y="2280306"/>
                  <a:pt x="2851219" y="2360005"/>
                </a:cubicBezTo>
                <a:lnTo>
                  <a:pt x="3273466" y="2360005"/>
                </a:lnTo>
                <a:lnTo>
                  <a:pt x="3546695" y="1408543"/>
                </a:lnTo>
                <a:lnTo>
                  <a:pt x="3944662" y="1408543"/>
                </a:lnTo>
                <a:lnTo>
                  <a:pt x="3944662" y="61049"/>
                </a:lnTo>
                <a:close/>
                <a:moveTo>
                  <a:pt x="498603" y="61049"/>
                </a:moveTo>
                <a:lnTo>
                  <a:pt x="498603" y="1410830"/>
                </a:lnTo>
                <a:lnTo>
                  <a:pt x="881440" y="1410830"/>
                </a:lnTo>
                <a:lnTo>
                  <a:pt x="676826" y="2091351"/>
                </a:lnTo>
                <a:lnTo>
                  <a:pt x="1308612" y="1412062"/>
                </a:lnTo>
                <a:lnTo>
                  <a:pt x="1827624" y="1412062"/>
                </a:lnTo>
                <a:lnTo>
                  <a:pt x="1019725" y="2237729"/>
                </a:lnTo>
                <a:lnTo>
                  <a:pt x="1078312" y="2360885"/>
                </a:lnTo>
                <a:lnTo>
                  <a:pt x="1827624" y="2360885"/>
                </a:lnTo>
                <a:lnTo>
                  <a:pt x="1836596" y="2333966"/>
                </a:lnTo>
                <a:lnTo>
                  <a:pt x="2064434" y="1575506"/>
                </a:lnTo>
                <a:lnTo>
                  <a:pt x="2089416" y="1492992"/>
                </a:lnTo>
                <a:lnTo>
                  <a:pt x="2089416" y="61049"/>
                </a:lnTo>
                <a:close/>
                <a:moveTo>
                  <a:pt x="6065395" y="60698"/>
                </a:moveTo>
                <a:lnTo>
                  <a:pt x="6065395" y="1503372"/>
                </a:lnTo>
                <a:cubicBezTo>
                  <a:pt x="6304668" y="1347317"/>
                  <a:pt x="6581591" y="1317056"/>
                  <a:pt x="6770898" y="1317056"/>
                </a:cubicBezTo>
                <a:cubicBezTo>
                  <a:pt x="7037265" y="1317056"/>
                  <a:pt x="7242406" y="1373884"/>
                  <a:pt x="7344274" y="1514632"/>
                </a:cubicBezTo>
                <a:cubicBezTo>
                  <a:pt x="7434353" y="1644649"/>
                  <a:pt x="7402860" y="1785926"/>
                  <a:pt x="7383859" y="1868792"/>
                </a:cubicBezTo>
                <a:lnTo>
                  <a:pt x="6906017" y="1868792"/>
                </a:lnTo>
                <a:cubicBezTo>
                  <a:pt x="6923434" y="1691096"/>
                  <a:pt x="6795705" y="1642186"/>
                  <a:pt x="6667272" y="1642186"/>
                </a:cubicBezTo>
                <a:cubicBezTo>
                  <a:pt x="6342669" y="1642186"/>
                  <a:pt x="6154418" y="1924739"/>
                  <a:pt x="6084044" y="2210811"/>
                </a:cubicBezTo>
                <a:cubicBezTo>
                  <a:pt x="6076479" y="2244239"/>
                  <a:pt x="6071376" y="2275556"/>
                  <a:pt x="6065395" y="2305465"/>
                </a:cubicBezTo>
                <a:lnTo>
                  <a:pt x="6065395" y="2360005"/>
                </a:lnTo>
                <a:lnTo>
                  <a:pt x="6453685" y="2360005"/>
                </a:lnTo>
                <a:lnTo>
                  <a:pt x="6519837" y="2094693"/>
                </a:lnTo>
                <a:lnTo>
                  <a:pt x="7322633" y="2094693"/>
                </a:lnTo>
                <a:lnTo>
                  <a:pt x="7257009" y="2360005"/>
                </a:lnTo>
                <a:lnTo>
                  <a:pt x="7658671" y="2360005"/>
                </a:lnTo>
                <a:lnTo>
                  <a:pt x="7657967" y="60698"/>
                </a:lnTo>
                <a:close/>
                <a:moveTo>
                  <a:pt x="437201" y="0"/>
                </a:moveTo>
                <a:lnTo>
                  <a:pt x="2151170" y="0"/>
                </a:lnTo>
                <a:lnTo>
                  <a:pt x="2151170" y="1410830"/>
                </a:lnTo>
                <a:lnTo>
                  <a:pt x="2292974" y="1410830"/>
                </a:lnTo>
                <a:lnTo>
                  <a:pt x="2292974" y="0"/>
                </a:lnTo>
                <a:lnTo>
                  <a:pt x="4006767" y="0"/>
                </a:lnTo>
                <a:lnTo>
                  <a:pt x="4006767" y="1408543"/>
                </a:lnTo>
                <a:lnTo>
                  <a:pt x="4148748" y="1408543"/>
                </a:lnTo>
                <a:lnTo>
                  <a:pt x="4148748" y="0"/>
                </a:lnTo>
                <a:lnTo>
                  <a:pt x="5862013" y="0"/>
                </a:lnTo>
                <a:lnTo>
                  <a:pt x="5862013" y="1684411"/>
                </a:lnTo>
                <a:cubicBezTo>
                  <a:pt x="5905345" y="1634234"/>
                  <a:pt x="5953218" y="1588174"/>
                  <a:pt x="6005048" y="1546829"/>
                </a:cubicBezTo>
                <a:lnTo>
                  <a:pt x="6005048" y="0"/>
                </a:lnTo>
                <a:lnTo>
                  <a:pt x="7718489" y="0"/>
                </a:lnTo>
                <a:lnTo>
                  <a:pt x="7718489" y="2420175"/>
                </a:lnTo>
                <a:lnTo>
                  <a:pt x="7242406" y="2420175"/>
                </a:lnTo>
                <a:lnTo>
                  <a:pt x="7097963" y="3004810"/>
                </a:lnTo>
                <a:cubicBezTo>
                  <a:pt x="6843929" y="3064980"/>
                  <a:pt x="6584019" y="3096913"/>
                  <a:pt x="6322965" y="3099991"/>
                </a:cubicBezTo>
                <a:cubicBezTo>
                  <a:pt x="6139112" y="3099991"/>
                  <a:pt x="5891218" y="3071490"/>
                  <a:pt x="5729357" y="2923000"/>
                </a:cubicBezTo>
                <a:cubicBezTo>
                  <a:pt x="5597053" y="2801076"/>
                  <a:pt x="5546031" y="2619686"/>
                  <a:pt x="5555532" y="2420175"/>
                </a:cubicBezTo>
                <a:lnTo>
                  <a:pt x="5314324" y="2420175"/>
                </a:lnTo>
                <a:lnTo>
                  <a:pt x="5178853" y="3064101"/>
                </a:lnTo>
                <a:lnTo>
                  <a:pt x="4761709" y="3064101"/>
                </a:lnTo>
                <a:lnTo>
                  <a:pt x="4899466" y="2420175"/>
                </a:lnTo>
                <a:lnTo>
                  <a:pt x="4632396" y="2420175"/>
                </a:lnTo>
                <a:lnTo>
                  <a:pt x="4224576" y="3064101"/>
                </a:lnTo>
                <a:lnTo>
                  <a:pt x="3869009" y="3064101"/>
                </a:lnTo>
                <a:lnTo>
                  <a:pt x="3863907" y="2420175"/>
                </a:lnTo>
                <a:lnTo>
                  <a:pt x="3673193" y="2420175"/>
                </a:lnTo>
                <a:lnTo>
                  <a:pt x="3493562" y="3064101"/>
                </a:lnTo>
                <a:lnTo>
                  <a:pt x="3069732" y="3064101"/>
                </a:lnTo>
                <a:lnTo>
                  <a:pt x="3255345" y="2420175"/>
                </a:lnTo>
                <a:lnTo>
                  <a:pt x="2319717" y="2420175"/>
                </a:lnTo>
                <a:lnTo>
                  <a:pt x="2319717" y="2421934"/>
                </a:lnTo>
                <a:lnTo>
                  <a:pt x="2227350" y="2421934"/>
                </a:lnTo>
                <a:lnTo>
                  <a:pt x="2035228" y="3065860"/>
                </a:lnTo>
                <a:lnTo>
                  <a:pt x="1614917" y="3065860"/>
                </a:lnTo>
                <a:lnTo>
                  <a:pt x="1809678" y="2420175"/>
                </a:lnTo>
                <a:lnTo>
                  <a:pt x="1107517" y="2420175"/>
                </a:lnTo>
                <a:lnTo>
                  <a:pt x="1417165" y="3065860"/>
                </a:lnTo>
                <a:lnTo>
                  <a:pt x="952694" y="3065860"/>
                </a:lnTo>
                <a:lnTo>
                  <a:pt x="633722" y="2420175"/>
                </a:lnTo>
                <a:lnTo>
                  <a:pt x="578126" y="2420175"/>
                </a:lnTo>
                <a:lnTo>
                  <a:pt x="384596" y="3065860"/>
                </a:lnTo>
                <a:lnTo>
                  <a:pt x="0" y="3065860"/>
                </a:lnTo>
                <a:lnTo>
                  <a:pt x="437201" y="1607879"/>
                </a:lnTo>
                <a:close/>
              </a:path>
            </a:pathLst>
          </a:custGeom>
        </p:spPr>
      </p:pic>
    </p:spTree>
    <p:extLst>
      <p:ext uri="{BB962C8B-B14F-4D97-AF65-F5344CB8AC3E}">
        <p14:creationId xmlns:p14="http://schemas.microsoft.com/office/powerpoint/2010/main" val="34622041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1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FABFCD1-5785-4AFC-8DA5-9971CBE3526F}"/>
              </a:ext>
            </a:extLst>
          </p:cNvPr>
          <p:cNvPicPr>
            <a:picLocks noChangeAspect="1"/>
          </p:cNvPicPr>
          <p:nvPr userDrawn="1"/>
        </p:nvPicPr>
        <p:blipFill rotWithShape="1">
          <a:blip r:embed="rId3"/>
          <a:srcRect t="1946" b="1946"/>
          <a:stretch/>
        </p:blipFill>
        <p:spPr>
          <a:xfrm>
            <a:off x="0" y="-1"/>
            <a:ext cx="12192000" cy="6858001"/>
          </a:xfrm>
          <a:prstGeom prst="rect">
            <a:avLst/>
          </a:prstGeom>
        </p:spPr>
      </p:pic>
      <p:sp>
        <p:nvSpPr>
          <p:cNvPr id="12" name="Rectangle 11">
            <a:extLst>
              <a:ext uri="{FF2B5EF4-FFF2-40B4-BE49-F238E27FC236}">
                <a16:creationId xmlns:a16="http://schemas.microsoft.com/office/drawing/2014/main" id="{3C1D1989-8373-4A6D-9533-37075802AD89}"/>
              </a:ext>
            </a:extLst>
          </p:cNvPr>
          <p:cNvSpPr/>
          <p:nvPr userDrawn="1"/>
        </p:nvSpPr>
        <p:spPr>
          <a:xfrm>
            <a:off x="0" y="-1"/>
            <a:ext cx="6362689" cy="6858001"/>
          </a:xfrm>
          <a:prstGeom prst="rect">
            <a:avLst/>
          </a:prstGeom>
          <a:gradFill>
            <a:gsLst>
              <a:gs pos="0">
                <a:srgbClr val="7213EA">
                  <a:alpha val="43000"/>
                </a:srgbClr>
              </a:gs>
              <a:gs pos="100000">
                <a:srgbClr val="1F4AE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dirty="0" err="1">
              <a:solidFill>
                <a:schemeClr val="bg1"/>
              </a:solidFill>
            </a:endParaRPr>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raphic 6">
            <a:extLst>
              <a:ext uri="{FF2B5EF4-FFF2-40B4-BE49-F238E27FC236}">
                <a16:creationId xmlns:a16="http://schemas.microsoft.com/office/drawing/2014/main" id="{ED1A19EE-224F-4C0C-A670-C9BBCD8540D6}"/>
              </a:ext>
            </a:extLst>
          </p:cNvPr>
          <p:cNvSpPr/>
          <p:nvPr userDrawn="1"/>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FCEAE7"/>
          </a:solidFill>
          <a:ln w="17575" cap="flat">
            <a:noFill/>
            <a:prstDash val="solid"/>
            <a:miter/>
          </a:ln>
        </p:spPr>
        <p:txBody>
          <a:bodyPr rtlCol="0" anchor="ctr"/>
          <a:lstStyle/>
          <a:p>
            <a:endParaRPr lang="en-GB"/>
          </a:p>
        </p:txBody>
      </p:sp>
    </p:spTree>
    <p:extLst>
      <p:ext uri="{BB962C8B-B14F-4D97-AF65-F5344CB8AC3E}">
        <p14:creationId xmlns:p14="http://schemas.microsoft.com/office/powerpoint/2010/main" val="1002204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bg1"/>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dirty="0">
                <a:solidFill>
                  <a:schemeClr val="bg1"/>
                </a:solidFill>
                <a:latin typeface="+mn-lt"/>
                <a:ea typeface="+mn-ea"/>
                <a:cs typeface="+mn-cs"/>
              </a:rPr>
              <a:t>Document Classification: KPMG Public</a:t>
            </a: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991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7_FINAL SLIDE">
    <p:bg>
      <p:bgPr>
        <a:gradFill>
          <a:gsLst>
            <a:gs pos="0">
              <a:srgbClr val="7213EA"/>
            </a:gs>
            <a:gs pos="100000">
              <a:srgbClr val="1F4AE3"/>
            </a:gs>
          </a:gsLst>
          <a:lin ang="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85C4F2-66B1-4798-82AE-D4F04D677D09}"/>
              </a:ext>
            </a:extLst>
          </p:cNvPr>
          <p:cNvPicPr>
            <a:picLocks noChangeAspect="1"/>
          </p:cNvPicPr>
          <p:nvPr userDrawn="1"/>
        </p:nvPicPr>
        <p:blipFill rotWithShape="1">
          <a:blip r:embed="rId3"/>
          <a:srcRect t="2612" b="11877"/>
          <a:stretch/>
        </p:blipFill>
        <p:spPr>
          <a:xfrm>
            <a:off x="0" y="0"/>
            <a:ext cx="12192000" cy="6858000"/>
          </a:xfrm>
          <a:prstGeom prst="rect">
            <a:avLst/>
          </a:prstGeom>
        </p:spPr>
      </p:pic>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rgbClr val="4835F3"/>
          </a:solidFill>
          <a:ln w="17575" cap="flat">
            <a:noFill/>
            <a:prstDash val="solid"/>
            <a:miter/>
          </a:ln>
        </p:spPr>
        <p:txBody>
          <a:bodyPr rtlCol="0" anchor="ctr"/>
          <a:lstStyle/>
          <a:p>
            <a:endParaRPr lang="en-GB"/>
          </a:p>
        </p:txBody>
      </p:sp>
      <p:sp>
        <p:nvSpPr>
          <p:cNvPr id="6" name="Shape 8">
            <a:extLst>
              <a:ext uri="{FF2B5EF4-FFF2-40B4-BE49-F238E27FC236}">
                <a16:creationId xmlns:a16="http://schemas.microsoft.com/office/drawing/2014/main" id="{10DA7EC7-B966-4F26-A629-BC231114FE9A}"/>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bg1"/>
                </a:solidFill>
                <a:latin typeface="+mn-lt"/>
                <a:ea typeface="Arial"/>
                <a:cs typeface="Arial" panose="020B0604020202020204" pitchFamily="34" charset="0"/>
              </a:rPr>
              <a:pPr algn="r"/>
              <a:t>‹#›</a:t>
            </a:fld>
            <a:endParaRPr lang="en-GB" sz="1000" dirty="0">
              <a:solidFill>
                <a:schemeClr val="bg1"/>
              </a:solidFill>
              <a:latin typeface="+mn-lt"/>
              <a:ea typeface="Arial"/>
              <a:cs typeface="Arial" panose="020B0604020202020204" pitchFamily="34" charset="0"/>
            </a:endParaRPr>
          </a:p>
        </p:txBody>
      </p:sp>
      <p:sp>
        <p:nvSpPr>
          <p:cNvPr id="7" name="TextBox 6">
            <a:extLst>
              <a:ext uri="{FF2B5EF4-FFF2-40B4-BE49-F238E27FC236}">
                <a16:creationId xmlns:a16="http://schemas.microsoft.com/office/drawing/2014/main" id="{9465B88E-59B6-4300-A6A5-FE6907AB6F32}"/>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bg1"/>
                </a:solidFill>
                <a:latin typeface="+mn-lt"/>
                <a:ea typeface="+mn-ea"/>
                <a:cs typeface="+mn-cs"/>
              </a:rPr>
              <a:t>Document Classification: KPMG Public</a:t>
            </a:r>
            <a:endParaRPr lang="en-GB" sz="600" b="0" kern="1200" noProof="0" dirty="0">
              <a:solidFill>
                <a:schemeClr val="bg1"/>
              </a:solidFill>
              <a:latin typeface="+mn-lt"/>
              <a:ea typeface="+mn-ea"/>
              <a:cs typeface="+mn-cs"/>
            </a:endParaRPr>
          </a:p>
        </p:txBody>
      </p:sp>
      <p:sp>
        <p:nvSpPr>
          <p:cNvPr id="8" name="Freeform 19">
            <a:extLst>
              <a:ext uri="{FF2B5EF4-FFF2-40B4-BE49-F238E27FC236}">
                <a16:creationId xmlns:a16="http://schemas.microsoft.com/office/drawing/2014/main" id="{173A96F6-37E6-4BFF-B84F-D4B64D629A0C}"/>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 name="TextBox 8">
            <a:extLst>
              <a:ext uri="{FF2B5EF4-FFF2-40B4-BE49-F238E27FC236}">
                <a16:creationId xmlns:a16="http://schemas.microsoft.com/office/drawing/2014/main" id="{B440353C-5FA5-4860-9949-2793CD666F39}"/>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0" name="Straight Connector 9">
            <a:extLst>
              <a:ext uri="{FF2B5EF4-FFF2-40B4-BE49-F238E27FC236}">
                <a16:creationId xmlns:a16="http://schemas.microsoft.com/office/drawing/2014/main" id="{4336DF39-CB75-4B94-99A7-6AC992AC2597}"/>
              </a:ext>
            </a:extLst>
          </p:cNvPr>
          <p:cNvCxnSpPr/>
          <p:nvPr userDrawn="1"/>
        </p:nvCxnSpPr>
        <p:spPr>
          <a:xfrm>
            <a:off x="10928548" y="6266997"/>
            <a:ext cx="0" cy="149412"/>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737532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8_FINAL SLIDE">
    <p:bg>
      <p:bgPr>
        <a:gradFill>
          <a:gsLst>
            <a:gs pos="0">
              <a:srgbClr val="00B8F5"/>
            </a:gs>
            <a:gs pos="100000">
              <a:srgbClr val="ACEAFF"/>
            </a:gs>
          </a:gsLst>
          <a:lin ang="0" scaled="0"/>
        </a:gradFill>
        <a:effectLst/>
      </p:bgPr>
    </p:bg>
    <p:spTree>
      <p:nvGrpSpPr>
        <p:cNvPr id="1" name=""/>
        <p:cNvGrpSpPr/>
        <p:nvPr/>
      </p:nvGrpSpPr>
      <p:grpSpPr>
        <a:xfrm>
          <a:off x="0" y="0"/>
          <a:ext cx="0" cy="0"/>
          <a:chOff x="0" y="0"/>
          <a:chExt cx="0" cy="0"/>
        </a:xfrm>
      </p:grpSpPr>
      <p:sp>
        <p:nvSpPr>
          <p:cNvPr id="2" name="Graphic 6">
            <a:extLst>
              <a:ext uri="{FF2B5EF4-FFF2-40B4-BE49-F238E27FC236}">
                <a16:creationId xmlns:a16="http://schemas.microsoft.com/office/drawing/2014/main" id="{248485D9-C9C0-4687-AA25-7A69FB015CB9}"/>
              </a:ext>
            </a:extLst>
          </p:cNvPr>
          <p:cNvSpPr/>
          <p:nvPr/>
        </p:nvSpPr>
        <p:spPr>
          <a:xfrm>
            <a:off x="2234933" y="1882443"/>
            <a:ext cx="7718488" cy="3099991"/>
          </a:xfrm>
          <a:custGeom>
            <a:avLst/>
            <a:gdLst>
              <a:gd name="connsiteX0" fmla="*/ 6005027 w 7718488"/>
              <a:gd name="connsiteY0" fmla="*/ -77 h 3099991"/>
              <a:gd name="connsiteX1" fmla="*/ 6005027 w 7718488"/>
              <a:gd name="connsiteY1" fmla="*/ 1546752 h 3099991"/>
              <a:gd name="connsiteX2" fmla="*/ 5861992 w 7718488"/>
              <a:gd name="connsiteY2" fmla="*/ 1684334 h 3099991"/>
              <a:gd name="connsiteX3" fmla="*/ 5861992 w 7718488"/>
              <a:gd name="connsiteY3" fmla="*/ -77 h 3099991"/>
              <a:gd name="connsiteX4" fmla="*/ 4148727 w 7718488"/>
              <a:gd name="connsiteY4" fmla="*/ -77 h 3099991"/>
              <a:gd name="connsiteX5" fmla="*/ 4148727 w 7718488"/>
              <a:gd name="connsiteY5" fmla="*/ 1408466 h 3099991"/>
              <a:gd name="connsiteX6" fmla="*/ 4006746 w 7718488"/>
              <a:gd name="connsiteY6" fmla="*/ 1408466 h 3099991"/>
              <a:gd name="connsiteX7" fmla="*/ 4006746 w 7718488"/>
              <a:gd name="connsiteY7" fmla="*/ -77 h 3099991"/>
              <a:gd name="connsiteX8" fmla="*/ 2292953 w 7718488"/>
              <a:gd name="connsiteY8" fmla="*/ -77 h 3099991"/>
              <a:gd name="connsiteX9" fmla="*/ 2292953 w 7718488"/>
              <a:gd name="connsiteY9" fmla="*/ 1410753 h 3099991"/>
              <a:gd name="connsiteX10" fmla="*/ 2151149 w 7718488"/>
              <a:gd name="connsiteY10" fmla="*/ 1410753 h 3099991"/>
              <a:gd name="connsiteX11" fmla="*/ 2151149 w 7718488"/>
              <a:gd name="connsiteY11" fmla="*/ -77 h 3099991"/>
              <a:gd name="connsiteX12" fmla="*/ 437180 w 7718488"/>
              <a:gd name="connsiteY12" fmla="*/ -77 h 3099991"/>
              <a:gd name="connsiteX13" fmla="*/ 437180 w 7718488"/>
              <a:gd name="connsiteY13" fmla="*/ 1607802 h 3099991"/>
              <a:gd name="connsiteX14" fmla="*/ -21 w 7718488"/>
              <a:gd name="connsiteY14" fmla="*/ 3065783 h 3099991"/>
              <a:gd name="connsiteX15" fmla="*/ 384575 w 7718488"/>
              <a:gd name="connsiteY15" fmla="*/ 3065783 h 3099991"/>
              <a:gd name="connsiteX16" fmla="*/ 578105 w 7718488"/>
              <a:gd name="connsiteY16" fmla="*/ 2420098 h 3099991"/>
              <a:gd name="connsiteX17" fmla="*/ 633701 w 7718488"/>
              <a:gd name="connsiteY17" fmla="*/ 2420098 h 3099991"/>
              <a:gd name="connsiteX18" fmla="*/ 952673 w 7718488"/>
              <a:gd name="connsiteY18" fmla="*/ 3065783 h 3099991"/>
              <a:gd name="connsiteX19" fmla="*/ 1417144 w 7718488"/>
              <a:gd name="connsiteY19" fmla="*/ 3065783 h 3099991"/>
              <a:gd name="connsiteX20" fmla="*/ 1107496 w 7718488"/>
              <a:gd name="connsiteY20" fmla="*/ 2420098 h 3099991"/>
              <a:gd name="connsiteX21" fmla="*/ 1809657 w 7718488"/>
              <a:gd name="connsiteY21" fmla="*/ 2420098 h 3099991"/>
              <a:gd name="connsiteX22" fmla="*/ 1614896 w 7718488"/>
              <a:gd name="connsiteY22" fmla="*/ 3065783 h 3099991"/>
              <a:gd name="connsiteX23" fmla="*/ 2035207 w 7718488"/>
              <a:gd name="connsiteY23" fmla="*/ 3065783 h 3099991"/>
              <a:gd name="connsiteX24" fmla="*/ 2227329 w 7718488"/>
              <a:gd name="connsiteY24" fmla="*/ 2421857 h 3099991"/>
              <a:gd name="connsiteX25" fmla="*/ 2319696 w 7718488"/>
              <a:gd name="connsiteY25" fmla="*/ 2421857 h 3099991"/>
              <a:gd name="connsiteX26" fmla="*/ 2319696 w 7718488"/>
              <a:gd name="connsiteY26" fmla="*/ 2420098 h 3099991"/>
              <a:gd name="connsiteX27" fmla="*/ 3255324 w 7718488"/>
              <a:gd name="connsiteY27" fmla="*/ 2420098 h 3099991"/>
              <a:gd name="connsiteX28" fmla="*/ 3069711 w 7718488"/>
              <a:gd name="connsiteY28" fmla="*/ 3064024 h 3099991"/>
              <a:gd name="connsiteX29" fmla="*/ 3493541 w 7718488"/>
              <a:gd name="connsiteY29" fmla="*/ 3064024 h 3099991"/>
              <a:gd name="connsiteX30" fmla="*/ 3673172 w 7718488"/>
              <a:gd name="connsiteY30" fmla="*/ 2420098 h 3099991"/>
              <a:gd name="connsiteX31" fmla="*/ 3863886 w 7718488"/>
              <a:gd name="connsiteY31" fmla="*/ 2420098 h 3099991"/>
              <a:gd name="connsiteX32" fmla="*/ 3868988 w 7718488"/>
              <a:gd name="connsiteY32" fmla="*/ 3064024 h 3099991"/>
              <a:gd name="connsiteX33" fmla="*/ 4224555 w 7718488"/>
              <a:gd name="connsiteY33" fmla="*/ 3064024 h 3099991"/>
              <a:gd name="connsiteX34" fmla="*/ 4632375 w 7718488"/>
              <a:gd name="connsiteY34" fmla="*/ 2420098 h 3099991"/>
              <a:gd name="connsiteX35" fmla="*/ 4899445 w 7718488"/>
              <a:gd name="connsiteY35" fmla="*/ 2420098 h 3099991"/>
              <a:gd name="connsiteX36" fmla="*/ 4761688 w 7718488"/>
              <a:gd name="connsiteY36" fmla="*/ 3064024 h 3099991"/>
              <a:gd name="connsiteX37" fmla="*/ 5178832 w 7718488"/>
              <a:gd name="connsiteY37" fmla="*/ 3064024 h 3099991"/>
              <a:gd name="connsiteX38" fmla="*/ 5314303 w 7718488"/>
              <a:gd name="connsiteY38" fmla="*/ 2420098 h 3099991"/>
              <a:gd name="connsiteX39" fmla="*/ 5555511 w 7718488"/>
              <a:gd name="connsiteY39" fmla="*/ 2420098 h 3099991"/>
              <a:gd name="connsiteX40" fmla="*/ 5729336 w 7718488"/>
              <a:gd name="connsiteY40" fmla="*/ 2922923 h 3099991"/>
              <a:gd name="connsiteX41" fmla="*/ 6322944 w 7718488"/>
              <a:gd name="connsiteY41" fmla="*/ 3099914 h 3099991"/>
              <a:gd name="connsiteX42" fmla="*/ 7097942 w 7718488"/>
              <a:gd name="connsiteY42" fmla="*/ 3004733 h 3099991"/>
              <a:gd name="connsiteX43" fmla="*/ 7242385 w 7718488"/>
              <a:gd name="connsiteY43" fmla="*/ 2420098 h 3099991"/>
              <a:gd name="connsiteX44" fmla="*/ 7718468 w 7718488"/>
              <a:gd name="connsiteY44" fmla="*/ 2420098 h 3099991"/>
              <a:gd name="connsiteX45" fmla="*/ 7718468 w 7718488"/>
              <a:gd name="connsiteY45" fmla="*/ -77 h 3099991"/>
              <a:gd name="connsiteX46" fmla="*/ 2089395 w 7718488"/>
              <a:gd name="connsiteY46" fmla="*/ 1492915 h 3099991"/>
              <a:gd name="connsiteX47" fmla="*/ 2064413 w 7718488"/>
              <a:gd name="connsiteY47" fmla="*/ 1575429 h 3099991"/>
              <a:gd name="connsiteX48" fmla="*/ 1836575 w 7718488"/>
              <a:gd name="connsiteY48" fmla="*/ 2333889 h 3099991"/>
              <a:gd name="connsiteX49" fmla="*/ 1827603 w 7718488"/>
              <a:gd name="connsiteY49" fmla="*/ 2360808 h 3099991"/>
              <a:gd name="connsiteX50" fmla="*/ 1078291 w 7718488"/>
              <a:gd name="connsiteY50" fmla="*/ 2360808 h 3099991"/>
              <a:gd name="connsiteX51" fmla="*/ 1019704 w 7718488"/>
              <a:gd name="connsiteY51" fmla="*/ 2237652 h 3099991"/>
              <a:gd name="connsiteX52" fmla="*/ 1827603 w 7718488"/>
              <a:gd name="connsiteY52" fmla="*/ 1411985 h 3099991"/>
              <a:gd name="connsiteX53" fmla="*/ 1308591 w 7718488"/>
              <a:gd name="connsiteY53" fmla="*/ 1411985 h 3099991"/>
              <a:gd name="connsiteX54" fmla="*/ 676805 w 7718488"/>
              <a:gd name="connsiteY54" fmla="*/ 2091274 h 3099991"/>
              <a:gd name="connsiteX55" fmla="*/ 881419 w 7718488"/>
              <a:gd name="connsiteY55" fmla="*/ 1410753 h 3099991"/>
              <a:gd name="connsiteX56" fmla="*/ 498582 w 7718488"/>
              <a:gd name="connsiteY56" fmla="*/ 1410753 h 3099991"/>
              <a:gd name="connsiteX57" fmla="*/ 498582 w 7718488"/>
              <a:gd name="connsiteY57" fmla="*/ 60972 h 3099991"/>
              <a:gd name="connsiteX58" fmla="*/ 2089395 w 7718488"/>
              <a:gd name="connsiteY58" fmla="*/ 60972 h 3099991"/>
              <a:gd name="connsiteX59" fmla="*/ 2531874 w 7718488"/>
              <a:gd name="connsiteY59" fmla="*/ 2133498 h 3099991"/>
              <a:gd name="connsiteX60" fmla="*/ 2531874 w 7718488"/>
              <a:gd name="connsiteY60" fmla="*/ 2133498 h 3099991"/>
              <a:gd name="connsiteX61" fmla="*/ 2483140 w 7718488"/>
              <a:gd name="connsiteY61" fmla="*/ 2135786 h 3099991"/>
              <a:gd name="connsiteX62" fmla="*/ 2424554 w 7718488"/>
              <a:gd name="connsiteY62" fmla="*/ 2135786 h 3099991"/>
              <a:gd name="connsiteX63" fmla="*/ 2322863 w 7718488"/>
              <a:gd name="connsiteY63" fmla="*/ 2135786 h 3099991"/>
              <a:gd name="connsiteX64" fmla="*/ 2369838 w 7718488"/>
              <a:gd name="connsiteY64" fmla="*/ 1961609 h 3099991"/>
              <a:gd name="connsiteX65" fmla="*/ 2392005 w 7718488"/>
              <a:gd name="connsiteY65" fmla="*/ 1874872 h 3099991"/>
              <a:gd name="connsiteX66" fmla="*/ 2445666 w 7718488"/>
              <a:gd name="connsiteY66" fmla="*/ 1672546 h 3099991"/>
              <a:gd name="connsiteX67" fmla="*/ 2514633 w 7718488"/>
              <a:gd name="connsiteY67" fmla="*/ 1671491 h 3099991"/>
              <a:gd name="connsiteX68" fmla="*/ 2593452 w 7718488"/>
              <a:gd name="connsiteY68" fmla="*/ 1671491 h 3099991"/>
              <a:gd name="connsiteX69" fmla="*/ 2844337 w 7718488"/>
              <a:gd name="connsiteY69" fmla="*/ 1722512 h 3099991"/>
              <a:gd name="connsiteX70" fmla="*/ 2837124 w 7718488"/>
              <a:gd name="connsiteY70" fmla="*/ 1896688 h 3099991"/>
              <a:gd name="connsiteX71" fmla="*/ 2532402 w 7718488"/>
              <a:gd name="connsiteY71" fmla="*/ 2133498 h 3099991"/>
              <a:gd name="connsiteX72" fmla="*/ 3690941 w 7718488"/>
              <a:gd name="connsiteY72" fmla="*/ 2359928 h 3099991"/>
              <a:gd name="connsiteX73" fmla="*/ 3858432 w 7718488"/>
              <a:gd name="connsiteY73" fmla="*/ 1764736 h 3099991"/>
              <a:gd name="connsiteX74" fmla="*/ 3864414 w 7718488"/>
              <a:gd name="connsiteY74" fmla="*/ 2359928 h 3099991"/>
              <a:gd name="connsiteX75" fmla="*/ 3944641 w 7718488"/>
              <a:gd name="connsiteY75" fmla="*/ 1408466 h 3099991"/>
              <a:gd name="connsiteX76" fmla="*/ 3546674 w 7718488"/>
              <a:gd name="connsiteY76" fmla="*/ 1408466 h 3099991"/>
              <a:gd name="connsiteX77" fmla="*/ 3273445 w 7718488"/>
              <a:gd name="connsiteY77" fmla="*/ 2359928 h 3099991"/>
              <a:gd name="connsiteX78" fmla="*/ 2851198 w 7718488"/>
              <a:gd name="connsiteY78" fmla="*/ 2359928 h 3099991"/>
              <a:gd name="connsiteX79" fmla="*/ 3238258 w 7718488"/>
              <a:gd name="connsiteY79" fmla="*/ 1902494 h 3099991"/>
              <a:gd name="connsiteX80" fmla="*/ 3184421 w 7718488"/>
              <a:gd name="connsiteY80" fmla="*/ 1525287 h 3099991"/>
              <a:gd name="connsiteX81" fmla="*/ 2671040 w 7718488"/>
              <a:gd name="connsiteY81" fmla="*/ 1407938 h 3099991"/>
              <a:gd name="connsiteX82" fmla="*/ 2354355 w 7718488"/>
              <a:gd name="connsiteY82" fmla="*/ 1407938 h 3099991"/>
              <a:gd name="connsiteX83" fmla="*/ 2354355 w 7718488"/>
              <a:gd name="connsiteY83" fmla="*/ 60972 h 3099991"/>
              <a:gd name="connsiteX84" fmla="*/ 3944641 w 7718488"/>
              <a:gd name="connsiteY84" fmla="*/ 60972 h 3099991"/>
              <a:gd name="connsiteX85" fmla="*/ 4912289 w 7718488"/>
              <a:gd name="connsiteY85" fmla="*/ 2359928 h 3099991"/>
              <a:gd name="connsiteX86" fmla="*/ 4672136 w 7718488"/>
              <a:gd name="connsiteY86" fmla="*/ 2359928 h 3099991"/>
              <a:gd name="connsiteX87" fmla="*/ 5035444 w 7718488"/>
              <a:gd name="connsiteY87" fmla="*/ 1789543 h 3099991"/>
              <a:gd name="connsiteX88" fmla="*/ 5801470 w 7718488"/>
              <a:gd name="connsiteY88" fmla="*/ 1435208 h 3099991"/>
              <a:gd name="connsiteX89" fmla="*/ 5800414 w 7718488"/>
              <a:gd name="connsiteY89" fmla="*/ 1764736 h 3099991"/>
              <a:gd name="connsiteX90" fmla="*/ 5588235 w 7718488"/>
              <a:gd name="connsiteY90" fmla="*/ 2220411 h 3099991"/>
              <a:gd name="connsiteX91" fmla="*/ 5563076 w 7718488"/>
              <a:gd name="connsiteY91" fmla="*/ 2359928 h 3099991"/>
              <a:gd name="connsiteX92" fmla="*/ 5329081 w 7718488"/>
              <a:gd name="connsiteY92" fmla="*/ 2359928 h 3099991"/>
              <a:gd name="connsiteX93" fmla="*/ 5528065 w 7718488"/>
              <a:gd name="connsiteY93" fmla="*/ 1410753 h 3099991"/>
              <a:gd name="connsiteX94" fmla="*/ 4854758 w 7718488"/>
              <a:gd name="connsiteY94" fmla="*/ 1410753 h 3099991"/>
              <a:gd name="connsiteX95" fmla="*/ 4252177 w 7718488"/>
              <a:gd name="connsiteY95" fmla="*/ 2360808 h 3099991"/>
              <a:gd name="connsiteX96" fmla="*/ 4208545 w 7718488"/>
              <a:gd name="connsiteY96" fmla="*/ 2360808 h 3099991"/>
              <a:gd name="connsiteX97" fmla="*/ 4208545 w 7718488"/>
              <a:gd name="connsiteY97" fmla="*/ 60972 h 3099991"/>
              <a:gd name="connsiteX98" fmla="*/ 5800766 w 7718488"/>
              <a:gd name="connsiteY98" fmla="*/ 60972 h 3099991"/>
              <a:gd name="connsiteX99" fmla="*/ 6718976 w 7718488"/>
              <a:gd name="connsiteY99" fmla="*/ 2748219 h 3099991"/>
              <a:gd name="connsiteX100" fmla="*/ 6451201 w 7718488"/>
              <a:gd name="connsiteY100" fmla="*/ 2775840 h 3099991"/>
              <a:gd name="connsiteX101" fmla="*/ 6058512 w 7718488"/>
              <a:gd name="connsiteY101" fmla="*/ 2420098 h 3099991"/>
              <a:gd name="connsiteX102" fmla="*/ 6800434 w 7718488"/>
              <a:gd name="connsiteY102" fmla="*/ 2420098 h 3099991"/>
              <a:gd name="connsiteX103" fmla="*/ 7658650 w 7718488"/>
              <a:gd name="connsiteY103" fmla="*/ 2359928 h 3099991"/>
              <a:gd name="connsiteX104" fmla="*/ 7256988 w 7718488"/>
              <a:gd name="connsiteY104" fmla="*/ 2359928 h 3099991"/>
              <a:gd name="connsiteX105" fmla="*/ 7322612 w 7718488"/>
              <a:gd name="connsiteY105" fmla="*/ 2094616 h 3099991"/>
              <a:gd name="connsiteX106" fmla="*/ 6519816 w 7718488"/>
              <a:gd name="connsiteY106" fmla="*/ 2094616 h 3099991"/>
              <a:gd name="connsiteX107" fmla="*/ 6453664 w 7718488"/>
              <a:gd name="connsiteY107" fmla="*/ 2359928 h 3099991"/>
              <a:gd name="connsiteX108" fmla="*/ 6065374 w 7718488"/>
              <a:gd name="connsiteY108" fmla="*/ 2359928 h 3099991"/>
              <a:gd name="connsiteX109" fmla="*/ 6065374 w 7718488"/>
              <a:gd name="connsiteY109" fmla="*/ 2305388 h 3099991"/>
              <a:gd name="connsiteX110" fmla="*/ 6084023 w 7718488"/>
              <a:gd name="connsiteY110" fmla="*/ 2210734 h 3099991"/>
              <a:gd name="connsiteX111" fmla="*/ 6667251 w 7718488"/>
              <a:gd name="connsiteY111" fmla="*/ 1642109 h 3099991"/>
              <a:gd name="connsiteX112" fmla="*/ 6905996 w 7718488"/>
              <a:gd name="connsiteY112" fmla="*/ 1868715 h 3099991"/>
              <a:gd name="connsiteX113" fmla="*/ 7383838 w 7718488"/>
              <a:gd name="connsiteY113" fmla="*/ 1868715 h 3099991"/>
              <a:gd name="connsiteX114" fmla="*/ 7344253 w 7718488"/>
              <a:gd name="connsiteY114" fmla="*/ 1514555 h 3099991"/>
              <a:gd name="connsiteX115" fmla="*/ 6770877 w 7718488"/>
              <a:gd name="connsiteY115" fmla="*/ 1316979 h 3099991"/>
              <a:gd name="connsiteX116" fmla="*/ 6065374 w 7718488"/>
              <a:gd name="connsiteY116" fmla="*/ 1503295 h 3099991"/>
              <a:gd name="connsiteX117" fmla="*/ 6065374 w 7718488"/>
              <a:gd name="connsiteY117" fmla="*/ 60621 h 3099991"/>
              <a:gd name="connsiteX118" fmla="*/ 7657946 w 7718488"/>
              <a:gd name="connsiteY118" fmla="*/ 60621 h 309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7718488" h="3099991">
                <a:moveTo>
                  <a:pt x="6005027" y="-77"/>
                </a:moveTo>
                <a:lnTo>
                  <a:pt x="6005027" y="1546752"/>
                </a:lnTo>
                <a:cubicBezTo>
                  <a:pt x="5953197" y="1588097"/>
                  <a:pt x="5905324" y="1634157"/>
                  <a:pt x="5861992" y="1684334"/>
                </a:cubicBezTo>
                <a:lnTo>
                  <a:pt x="5861992" y="-77"/>
                </a:lnTo>
                <a:lnTo>
                  <a:pt x="4148727" y="-77"/>
                </a:lnTo>
                <a:lnTo>
                  <a:pt x="4148727" y="1408466"/>
                </a:lnTo>
                <a:lnTo>
                  <a:pt x="4006746" y="1408466"/>
                </a:lnTo>
                <a:lnTo>
                  <a:pt x="4006746" y="-77"/>
                </a:lnTo>
                <a:lnTo>
                  <a:pt x="2292953" y="-77"/>
                </a:lnTo>
                <a:lnTo>
                  <a:pt x="2292953" y="1410753"/>
                </a:lnTo>
                <a:lnTo>
                  <a:pt x="2151149" y="1410753"/>
                </a:lnTo>
                <a:lnTo>
                  <a:pt x="2151149" y="-77"/>
                </a:lnTo>
                <a:lnTo>
                  <a:pt x="437180" y="-77"/>
                </a:lnTo>
                <a:lnTo>
                  <a:pt x="437180" y="1607802"/>
                </a:lnTo>
                <a:lnTo>
                  <a:pt x="-21" y="3065783"/>
                </a:lnTo>
                <a:lnTo>
                  <a:pt x="384575" y="3065783"/>
                </a:lnTo>
                <a:lnTo>
                  <a:pt x="578105" y="2420098"/>
                </a:lnTo>
                <a:lnTo>
                  <a:pt x="633701" y="2420098"/>
                </a:lnTo>
                <a:lnTo>
                  <a:pt x="952673" y="3065783"/>
                </a:lnTo>
                <a:lnTo>
                  <a:pt x="1417144" y="3065783"/>
                </a:lnTo>
                <a:lnTo>
                  <a:pt x="1107496" y="2420098"/>
                </a:lnTo>
                <a:lnTo>
                  <a:pt x="1809657" y="2420098"/>
                </a:lnTo>
                <a:lnTo>
                  <a:pt x="1614896" y="3065783"/>
                </a:lnTo>
                <a:lnTo>
                  <a:pt x="2035207" y="3065783"/>
                </a:lnTo>
                <a:lnTo>
                  <a:pt x="2227329" y="2421857"/>
                </a:lnTo>
                <a:lnTo>
                  <a:pt x="2319696" y="2421857"/>
                </a:lnTo>
                <a:lnTo>
                  <a:pt x="2319696" y="2420098"/>
                </a:lnTo>
                <a:lnTo>
                  <a:pt x="3255324" y="2420098"/>
                </a:lnTo>
                <a:lnTo>
                  <a:pt x="3069711" y="3064024"/>
                </a:lnTo>
                <a:lnTo>
                  <a:pt x="3493541" y="3064024"/>
                </a:lnTo>
                <a:lnTo>
                  <a:pt x="3673172" y="2420098"/>
                </a:lnTo>
                <a:lnTo>
                  <a:pt x="3863886" y="2420098"/>
                </a:lnTo>
                <a:lnTo>
                  <a:pt x="3868988" y="3064024"/>
                </a:lnTo>
                <a:lnTo>
                  <a:pt x="4224555" y="3064024"/>
                </a:lnTo>
                <a:lnTo>
                  <a:pt x="4632375" y="2420098"/>
                </a:lnTo>
                <a:lnTo>
                  <a:pt x="4899445" y="2420098"/>
                </a:lnTo>
                <a:lnTo>
                  <a:pt x="4761688" y="3064024"/>
                </a:lnTo>
                <a:lnTo>
                  <a:pt x="5178832" y="3064024"/>
                </a:lnTo>
                <a:lnTo>
                  <a:pt x="5314303" y="2420098"/>
                </a:lnTo>
                <a:lnTo>
                  <a:pt x="5555511" y="2420098"/>
                </a:lnTo>
                <a:cubicBezTo>
                  <a:pt x="5546010" y="2619609"/>
                  <a:pt x="5597032" y="2800999"/>
                  <a:pt x="5729336" y="2922923"/>
                </a:cubicBezTo>
                <a:cubicBezTo>
                  <a:pt x="5891197" y="3071413"/>
                  <a:pt x="6139091" y="3099914"/>
                  <a:pt x="6322944" y="3099914"/>
                </a:cubicBezTo>
                <a:cubicBezTo>
                  <a:pt x="6583998" y="3096836"/>
                  <a:pt x="6843908" y="3064903"/>
                  <a:pt x="7097942" y="3004733"/>
                </a:cubicBezTo>
                <a:lnTo>
                  <a:pt x="7242385" y="2420098"/>
                </a:lnTo>
                <a:lnTo>
                  <a:pt x="7718468" y="2420098"/>
                </a:lnTo>
                <a:lnTo>
                  <a:pt x="7718468" y="-77"/>
                </a:lnTo>
                <a:close/>
                <a:moveTo>
                  <a:pt x="2089395" y="1492915"/>
                </a:moveTo>
                <a:lnTo>
                  <a:pt x="2064413" y="1575429"/>
                </a:lnTo>
                <a:lnTo>
                  <a:pt x="1836575" y="2333889"/>
                </a:lnTo>
                <a:lnTo>
                  <a:pt x="1827603" y="2360808"/>
                </a:lnTo>
                <a:lnTo>
                  <a:pt x="1078291" y="2360808"/>
                </a:lnTo>
                <a:lnTo>
                  <a:pt x="1019704" y="2237652"/>
                </a:lnTo>
                <a:lnTo>
                  <a:pt x="1827603" y="1411985"/>
                </a:lnTo>
                <a:lnTo>
                  <a:pt x="1308591" y="1411985"/>
                </a:lnTo>
                <a:lnTo>
                  <a:pt x="676805" y="2091274"/>
                </a:lnTo>
                <a:lnTo>
                  <a:pt x="881419" y="1410753"/>
                </a:lnTo>
                <a:lnTo>
                  <a:pt x="498582" y="1410753"/>
                </a:lnTo>
                <a:lnTo>
                  <a:pt x="498582" y="60972"/>
                </a:lnTo>
                <a:lnTo>
                  <a:pt x="2089395" y="60972"/>
                </a:lnTo>
                <a:close/>
                <a:moveTo>
                  <a:pt x="2531874" y="2133498"/>
                </a:moveTo>
                <a:lnTo>
                  <a:pt x="2531874" y="2133498"/>
                </a:lnTo>
                <a:cubicBezTo>
                  <a:pt x="2516568" y="2133498"/>
                  <a:pt x="2500910" y="2135786"/>
                  <a:pt x="2483140" y="2135786"/>
                </a:cubicBezTo>
                <a:cubicBezTo>
                  <a:pt x="2459741" y="2135786"/>
                  <a:pt x="2441795" y="2135786"/>
                  <a:pt x="2424554" y="2135786"/>
                </a:cubicBezTo>
                <a:lnTo>
                  <a:pt x="2322863" y="2135786"/>
                </a:lnTo>
                <a:lnTo>
                  <a:pt x="2369838" y="1961609"/>
                </a:lnTo>
                <a:lnTo>
                  <a:pt x="2392005" y="1874872"/>
                </a:lnTo>
                <a:lnTo>
                  <a:pt x="2445666" y="1672546"/>
                </a:lnTo>
                <a:cubicBezTo>
                  <a:pt x="2469417" y="1672546"/>
                  <a:pt x="2492465" y="1671491"/>
                  <a:pt x="2514633" y="1671491"/>
                </a:cubicBezTo>
                <a:lnTo>
                  <a:pt x="2593452" y="1671491"/>
                </a:lnTo>
                <a:cubicBezTo>
                  <a:pt x="2728219" y="1671491"/>
                  <a:pt x="2813372" y="1679231"/>
                  <a:pt x="2844337" y="1722512"/>
                </a:cubicBezTo>
                <a:cubicBezTo>
                  <a:pt x="2867912" y="1755060"/>
                  <a:pt x="2865097" y="1811360"/>
                  <a:pt x="2837124" y="1896688"/>
                </a:cubicBezTo>
                <a:cubicBezTo>
                  <a:pt x="2788917" y="2043771"/>
                  <a:pt x="2728219" y="2118544"/>
                  <a:pt x="2532402" y="2133498"/>
                </a:cubicBezTo>
                <a:moveTo>
                  <a:pt x="3690941" y="2359928"/>
                </a:moveTo>
                <a:lnTo>
                  <a:pt x="3858432" y="1764736"/>
                </a:lnTo>
                <a:lnTo>
                  <a:pt x="3864414" y="2359928"/>
                </a:lnTo>
                <a:close/>
                <a:moveTo>
                  <a:pt x="3944641" y="1408466"/>
                </a:moveTo>
                <a:lnTo>
                  <a:pt x="3546674" y="1408466"/>
                </a:lnTo>
                <a:lnTo>
                  <a:pt x="3273445" y="2359928"/>
                </a:lnTo>
                <a:lnTo>
                  <a:pt x="2851198" y="2359928"/>
                </a:lnTo>
                <a:cubicBezTo>
                  <a:pt x="3066368" y="2280229"/>
                  <a:pt x="3197265" y="2128220"/>
                  <a:pt x="3238258" y="1902494"/>
                </a:cubicBezTo>
                <a:cubicBezTo>
                  <a:pt x="3271685" y="1726558"/>
                  <a:pt x="3255851" y="1611672"/>
                  <a:pt x="3184421" y="1525287"/>
                </a:cubicBezTo>
                <a:cubicBezTo>
                  <a:pt x="3077100" y="1396854"/>
                  <a:pt x="2861931" y="1407938"/>
                  <a:pt x="2671040" y="1407938"/>
                </a:cubicBezTo>
                <a:lnTo>
                  <a:pt x="2354355" y="1407938"/>
                </a:lnTo>
                <a:lnTo>
                  <a:pt x="2354355" y="60972"/>
                </a:lnTo>
                <a:lnTo>
                  <a:pt x="3944641" y="60972"/>
                </a:lnTo>
                <a:close/>
                <a:moveTo>
                  <a:pt x="4912289" y="2359928"/>
                </a:moveTo>
                <a:lnTo>
                  <a:pt x="4672136" y="2359928"/>
                </a:lnTo>
                <a:lnTo>
                  <a:pt x="5035444" y="1789543"/>
                </a:lnTo>
                <a:close/>
                <a:moveTo>
                  <a:pt x="5801470" y="1435208"/>
                </a:moveTo>
                <a:lnTo>
                  <a:pt x="5800414" y="1764736"/>
                </a:lnTo>
                <a:cubicBezTo>
                  <a:pt x="5701327" y="1901738"/>
                  <a:pt x="5629298" y="2056403"/>
                  <a:pt x="5588235" y="2220411"/>
                </a:cubicBezTo>
                <a:cubicBezTo>
                  <a:pt x="5576254" y="2266189"/>
                  <a:pt x="5567844" y="2312847"/>
                  <a:pt x="5563076" y="2359928"/>
                </a:cubicBezTo>
                <a:lnTo>
                  <a:pt x="5329081" y="2359928"/>
                </a:lnTo>
                <a:lnTo>
                  <a:pt x="5528065" y="1410753"/>
                </a:lnTo>
                <a:lnTo>
                  <a:pt x="4854758" y="1410753"/>
                </a:lnTo>
                <a:lnTo>
                  <a:pt x="4252177" y="2360808"/>
                </a:lnTo>
                <a:lnTo>
                  <a:pt x="4208545" y="2360808"/>
                </a:lnTo>
                <a:lnTo>
                  <a:pt x="4208545" y="60972"/>
                </a:lnTo>
                <a:lnTo>
                  <a:pt x="5800766" y="60972"/>
                </a:lnTo>
                <a:close/>
                <a:moveTo>
                  <a:pt x="6718976" y="2748219"/>
                </a:moveTo>
                <a:cubicBezTo>
                  <a:pt x="6630709" y="2765355"/>
                  <a:pt x="6541104" y="2774591"/>
                  <a:pt x="6451201" y="2775840"/>
                </a:cubicBezTo>
                <a:cubicBezTo>
                  <a:pt x="6221605" y="2775840"/>
                  <a:pt x="6061855" y="2669047"/>
                  <a:pt x="6058512" y="2420098"/>
                </a:cubicBezTo>
                <a:lnTo>
                  <a:pt x="6800434" y="2420098"/>
                </a:lnTo>
                <a:close/>
                <a:moveTo>
                  <a:pt x="7658650" y="2359928"/>
                </a:moveTo>
                <a:lnTo>
                  <a:pt x="7256988" y="2359928"/>
                </a:lnTo>
                <a:lnTo>
                  <a:pt x="7322612" y="2094616"/>
                </a:lnTo>
                <a:lnTo>
                  <a:pt x="6519816" y="2094616"/>
                </a:lnTo>
                <a:lnTo>
                  <a:pt x="6453664" y="2359928"/>
                </a:lnTo>
                <a:lnTo>
                  <a:pt x="6065374" y="2359928"/>
                </a:lnTo>
                <a:lnTo>
                  <a:pt x="6065374" y="2305388"/>
                </a:lnTo>
                <a:cubicBezTo>
                  <a:pt x="6071355" y="2275479"/>
                  <a:pt x="6076458" y="2244162"/>
                  <a:pt x="6084023" y="2210734"/>
                </a:cubicBezTo>
                <a:cubicBezTo>
                  <a:pt x="6154397" y="1924662"/>
                  <a:pt x="6342648" y="1642109"/>
                  <a:pt x="6667251" y="1642109"/>
                </a:cubicBezTo>
                <a:cubicBezTo>
                  <a:pt x="6795684" y="1642109"/>
                  <a:pt x="6923413" y="1691019"/>
                  <a:pt x="6905996" y="1868715"/>
                </a:cubicBezTo>
                <a:lnTo>
                  <a:pt x="7383838" y="1868715"/>
                </a:lnTo>
                <a:cubicBezTo>
                  <a:pt x="7402839" y="1785849"/>
                  <a:pt x="7434332" y="1644572"/>
                  <a:pt x="7344253" y="1514555"/>
                </a:cubicBezTo>
                <a:cubicBezTo>
                  <a:pt x="7242385" y="1373807"/>
                  <a:pt x="7037244" y="1316979"/>
                  <a:pt x="6770877" y="1316979"/>
                </a:cubicBezTo>
                <a:cubicBezTo>
                  <a:pt x="6581570" y="1316979"/>
                  <a:pt x="6304647" y="1347240"/>
                  <a:pt x="6065374" y="1503295"/>
                </a:cubicBezTo>
                <a:lnTo>
                  <a:pt x="6065374" y="60621"/>
                </a:lnTo>
                <a:lnTo>
                  <a:pt x="7657946" y="60621"/>
                </a:lnTo>
                <a:close/>
              </a:path>
            </a:pathLst>
          </a:custGeom>
          <a:solidFill>
            <a:schemeClr val="accent2"/>
          </a:solidFill>
          <a:ln w="17575" cap="flat">
            <a:noFill/>
            <a:prstDash val="solid"/>
            <a:miter/>
          </a:ln>
        </p:spPr>
        <p:txBody>
          <a:bodyPr rtlCol="0" anchor="ctr"/>
          <a:lstStyle/>
          <a:p>
            <a:endParaRPr lang="en-GB"/>
          </a:p>
        </p:txBody>
      </p:sp>
      <p:sp>
        <p:nvSpPr>
          <p:cNvPr id="11" name="Shape 8">
            <a:extLst>
              <a:ext uri="{FF2B5EF4-FFF2-40B4-BE49-F238E27FC236}">
                <a16:creationId xmlns:a16="http://schemas.microsoft.com/office/drawing/2014/main" id="{4FB16981-6B82-4675-8BD2-16F7F9ECDD5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tx2"/>
                </a:solidFill>
                <a:latin typeface="+mn-lt"/>
                <a:ea typeface="Arial"/>
                <a:cs typeface="Arial" panose="020B0604020202020204" pitchFamily="34" charset="0"/>
              </a:rPr>
              <a:pPr algn="r"/>
              <a:t>‹#›</a:t>
            </a:fld>
            <a:endParaRPr lang="en-GB" sz="1000" dirty="0">
              <a:solidFill>
                <a:schemeClr val="tx2"/>
              </a:solidFill>
              <a:latin typeface="+mn-lt"/>
              <a:ea typeface="Arial"/>
              <a:cs typeface="Arial" panose="020B0604020202020204" pitchFamily="34" charset="0"/>
            </a:endParaRPr>
          </a:p>
        </p:txBody>
      </p:sp>
      <p:sp>
        <p:nvSpPr>
          <p:cNvPr id="12" name="TextBox 11">
            <a:extLst>
              <a:ext uri="{FF2B5EF4-FFF2-40B4-BE49-F238E27FC236}">
                <a16:creationId xmlns:a16="http://schemas.microsoft.com/office/drawing/2014/main" id="{E2FD7771-E391-4914-AD47-57F13F654EFD}"/>
              </a:ext>
              <a:ext uri="{C183D7F6-B498-43B3-948B-1728B52AA6E4}">
                <adec:decorative xmlns:adec="http://schemas.microsoft.com/office/drawing/2017/decorative" val="1"/>
              </a:ext>
            </a:extLst>
          </p:cNvPr>
          <p:cNvSpPr txBox="1"/>
          <p:nvPr userDrawn="1">
            <p:custDataLst>
              <p:tags r:id="rId1"/>
            </p:custDataLst>
          </p:nvPr>
        </p:nvSpPr>
        <p:spPr>
          <a:xfrm>
            <a:off x="8967794" y="6295536"/>
            <a:ext cx="1866200" cy="92333"/>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600" b="0" kern="1200" noProof="0">
                <a:solidFill>
                  <a:schemeClr val="tx2"/>
                </a:solidFill>
                <a:latin typeface="+mn-lt"/>
                <a:ea typeface="+mn-ea"/>
                <a:cs typeface="+mn-cs"/>
              </a:rPr>
              <a:t>Document Classification: KPMG Public</a:t>
            </a:r>
            <a:endParaRPr lang="en-GB" sz="600" b="0" kern="1200" noProof="0" dirty="0">
              <a:solidFill>
                <a:schemeClr val="tx2"/>
              </a:solidFill>
              <a:latin typeface="+mn-lt"/>
              <a:ea typeface="+mn-ea"/>
              <a:cs typeface="+mn-cs"/>
            </a:endParaRPr>
          </a:p>
        </p:txBody>
      </p:sp>
      <p:sp>
        <p:nvSpPr>
          <p:cNvPr id="13" name="Freeform 19">
            <a:extLst>
              <a:ext uri="{FF2B5EF4-FFF2-40B4-BE49-F238E27FC236}">
                <a16:creationId xmlns:a16="http://schemas.microsoft.com/office/drawing/2014/main" id="{5D4B1157-B5C0-4AD9-BA1D-B6C821264097}"/>
              </a:ext>
              <a:ext uri="{C183D7F6-B498-43B3-948B-1728B52AA6E4}">
                <adec:decorative xmlns:adec="http://schemas.microsoft.com/office/drawing/2017/decorative" val="1"/>
              </a:ext>
            </a:extLst>
          </p:cNvPr>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Box 13">
            <a:extLst>
              <a:ext uri="{FF2B5EF4-FFF2-40B4-BE49-F238E27FC236}">
                <a16:creationId xmlns:a16="http://schemas.microsoft.com/office/drawing/2014/main" id="{B18B8CBB-ED87-4C39-9AC3-A1B4F02BEE87}"/>
              </a:ext>
              <a:ext uri="{C183D7F6-B498-43B3-948B-1728B52AA6E4}">
                <adec:decorative xmlns:adec="http://schemas.microsoft.com/office/drawing/2017/decorative" val="1"/>
              </a:ext>
            </a:extLst>
          </p:cNvPr>
          <p:cNvSpPr txBox="1"/>
          <p:nvPr userDrawn="1"/>
        </p:nvSpPr>
        <p:spPr>
          <a:xfrm>
            <a:off x="1885685" y="6266997"/>
            <a:ext cx="4623066"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tx2"/>
                </a:solidFill>
                <a:latin typeface="+mn-lt"/>
                <a:ea typeface="+mn-ea"/>
                <a:cs typeface="+mn-cs"/>
              </a:rPr>
              <a:t>© [year] [legal member firm name], a [jurisdiction] [legal structure] and a member firm of the KPMG global organization of independent member firms affiliated with KPMG International Limited, a private English company limited by guarantee. All rights reserved.</a:t>
            </a:r>
          </a:p>
        </p:txBody>
      </p:sp>
      <p:cxnSp>
        <p:nvCxnSpPr>
          <p:cNvPr id="15" name="Straight Connector 14">
            <a:extLst>
              <a:ext uri="{FF2B5EF4-FFF2-40B4-BE49-F238E27FC236}">
                <a16:creationId xmlns:a16="http://schemas.microsoft.com/office/drawing/2014/main" id="{7D1DF9C6-DFC5-4AB2-833E-C58C8F901A0B}"/>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727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3022F2F-B43A-41C4-BF6C-3739462B739A}"/>
              </a:ext>
            </a:extLst>
          </p:cNvPr>
          <p:cNvSpPr>
            <a:spLocks noGrp="1" noChangeAspect="1"/>
          </p:cNvSpPr>
          <p:nvPr>
            <p:ph type="pic" sz="quarter" idx="12"/>
          </p:nvPr>
        </p:nvSpPr>
        <p:spPr>
          <a:xfrm>
            <a:off x="998477" y="371311"/>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8" name="Title 1">
            <a:extLst>
              <a:ext uri="{FF2B5EF4-FFF2-40B4-BE49-F238E27FC236}">
                <a16:creationId xmlns:a16="http://schemas.microsoft.com/office/drawing/2014/main" id="{7E69996B-9D51-47AF-8239-CB068E0662C9}"/>
              </a:ext>
            </a:extLst>
          </p:cNvPr>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9" name="Freeform 19">
            <a:extLst>
              <a:ext uri="{FF2B5EF4-FFF2-40B4-BE49-F238E27FC236}">
                <a16:creationId xmlns:a16="http://schemas.microsoft.com/office/drawing/2014/main" id="{AE26B475-B5C4-4347-8C21-09E3E42E7752}"/>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a:extLst>
              <a:ext uri="{FF2B5EF4-FFF2-40B4-BE49-F238E27FC236}">
                <a16:creationId xmlns:a16="http://schemas.microsoft.com/office/drawing/2014/main" id="{40EC61BC-58E1-4775-ADB9-771F90B82F9B}"/>
              </a:ext>
            </a:extLst>
          </p:cNvPr>
          <p:cNvSpPr>
            <a:spLocks noGrp="1"/>
          </p:cNvSpPr>
          <p:nvPr>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54744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92723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2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2601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0295377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1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2649752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3_TITLE SLIDE - Right vertical dark ima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8476" y="1485243"/>
            <a:ext cx="3600000" cy="3420000"/>
          </a:xfrm>
        </p:spPr>
        <p:txBody>
          <a:bodyPr anchor="t" anchorCtr="0"/>
          <a:lstStyle>
            <a:lvl1pPr algn="l">
              <a:defRPr sz="6600" baseline="0">
                <a:solidFill>
                  <a:schemeClr val="bg1"/>
                </a:solidFill>
              </a:defRPr>
            </a:lvl1pPr>
          </a:lstStyle>
          <a:p>
            <a:r>
              <a:rPr lang="en-GB" dirty="0"/>
              <a:t>Title slide text only</a:t>
            </a:r>
            <a:endParaRPr lang="en-US" dirty="0"/>
          </a:p>
        </p:txBody>
      </p:sp>
      <p:sp>
        <p:nvSpPr>
          <p:cNvPr id="6" name="Text Placeholder 3"/>
          <p:cNvSpPr>
            <a:spLocks noGrp="1"/>
          </p:cNvSpPr>
          <p:nvPr>
            <p:ph type="body" sz="quarter" idx="11"/>
          </p:nvPr>
        </p:nvSpPr>
        <p:spPr>
          <a:xfrm>
            <a:off x="998478" y="5007010"/>
            <a:ext cx="3600000" cy="810000"/>
          </a:xfrm>
        </p:spPr>
        <p:txBody>
          <a:bodyPr anchor="b"/>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951215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2_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05375"/>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hasCustomPrompt="1"/>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GB" dirty="0"/>
              <a:t>Title slide text only</a:t>
            </a:r>
            <a:endParaRPr lang="en-US" dirty="0"/>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dirty="0"/>
              <a:t>00</a:t>
            </a:r>
          </a:p>
        </p:txBody>
      </p:sp>
    </p:spTree>
    <p:extLst>
      <p:ext uri="{BB962C8B-B14F-4D97-AF65-F5344CB8AC3E}">
        <p14:creationId xmlns:p14="http://schemas.microsoft.com/office/powerpoint/2010/main" val="10392455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ACEA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B384-13B1-4012-9F70-8D0749BB971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8893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9" name="Freeform 19">
            <a:extLst>
              <a:ext uri="{FF2B5EF4-FFF2-40B4-BE49-F238E27FC236}">
                <a16:creationId xmlns:a16="http://schemas.microsoft.com/office/drawing/2014/main" id="{7C40611E-3A51-447C-B4D9-E63571518EA9}"/>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19">
            <a:extLst>
              <a:ext uri="{FF2B5EF4-FFF2-40B4-BE49-F238E27FC236}">
                <a16:creationId xmlns:a16="http://schemas.microsoft.com/office/drawing/2014/main" id="{477655F7-9771-42CD-A3FF-9B0E744CD30E}"/>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Picture Placeholder 3">
            <a:extLst>
              <a:ext uri="{FF2B5EF4-FFF2-40B4-BE49-F238E27FC236}">
                <a16:creationId xmlns:a16="http://schemas.microsoft.com/office/drawing/2014/main" id="{00708127-E14A-4909-821A-61F581AA1270}"/>
              </a:ext>
            </a:extLst>
          </p:cNvPr>
          <p:cNvSpPr>
            <a:spLocks noGrp="1" noChangeAspect="1"/>
          </p:cNvSpPr>
          <p:nvPr>
            <p:ph type="pic" sz="quarter" idx="12"/>
          </p:nvPr>
        </p:nvSpPr>
        <p:spPr>
          <a:xfrm>
            <a:off x="4915965"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
        <p:nvSpPr>
          <p:cNvPr id="12" name="Title 1">
            <a:extLst>
              <a:ext uri="{FF2B5EF4-FFF2-40B4-BE49-F238E27FC236}">
                <a16:creationId xmlns:a16="http://schemas.microsoft.com/office/drawing/2014/main" id="{2356C80A-82E6-41A1-8315-DBCCD3E8637A}"/>
              </a:ext>
            </a:extLst>
          </p:cNvPr>
          <p:cNvSpPr>
            <a:spLocks noGrp="1"/>
          </p:cNvSpPr>
          <p:nvPr>
            <p:ph type="ctrTitle" hasCustomPrompt="1"/>
          </p:nvPr>
        </p:nvSpPr>
        <p:spPr>
          <a:xfrm>
            <a:off x="998478" y="1456388"/>
            <a:ext cx="3174866"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3" name="Text Placeholder 3">
            <a:extLst>
              <a:ext uri="{FF2B5EF4-FFF2-40B4-BE49-F238E27FC236}">
                <a16:creationId xmlns:a16="http://schemas.microsoft.com/office/drawing/2014/main" id="{FD661CB1-3F0A-461E-B7EF-0DD8759D0892}"/>
              </a:ext>
            </a:extLst>
          </p:cNvPr>
          <p:cNvSpPr>
            <a:spLocks noGrp="1"/>
          </p:cNvSpPr>
          <p:nvPr>
            <p:ph type="body" sz="quarter" idx="11"/>
          </p:nvPr>
        </p:nvSpPr>
        <p:spPr>
          <a:xfrm>
            <a:off x="998478" y="5007010"/>
            <a:ext cx="317486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26175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29CB1A-1B72-48E4-9F89-031545C1FDEC}"/>
              </a:ext>
            </a:extLst>
          </p:cNvPr>
          <p:cNvSpPr>
            <a:spLocks noGrp="1"/>
          </p:cNvSpPr>
          <p:nvPr>
            <p:ph type="ctrTitle" hasCustomPrompt="1"/>
          </p:nvPr>
        </p:nvSpPr>
        <p:spPr>
          <a:xfrm>
            <a:off x="998478" y="1456388"/>
            <a:ext cx="5249471"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dirty="0"/>
              <a:t>Title slide text only</a:t>
            </a:r>
            <a:endParaRPr lang="en-US" dirty="0"/>
          </a:p>
        </p:txBody>
      </p:sp>
      <p:sp>
        <p:nvSpPr>
          <p:cNvPr id="10" name="Freeform 19">
            <a:extLst>
              <a:ext uri="{FF2B5EF4-FFF2-40B4-BE49-F238E27FC236}">
                <a16:creationId xmlns:a16="http://schemas.microsoft.com/office/drawing/2014/main" id="{068A8D8B-EF5A-4905-83FB-5B545573C07F}"/>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1" name="Freeform 19">
            <a:extLst>
              <a:ext uri="{FF2B5EF4-FFF2-40B4-BE49-F238E27FC236}">
                <a16:creationId xmlns:a16="http://schemas.microsoft.com/office/drawing/2014/main" id="{1A2E6BF4-8839-4971-8A92-E4187724BDD8}"/>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2" name="Text Placeholder 3">
            <a:extLst>
              <a:ext uri="{FF2B5EF4-FFF2-40B4-BE49-F238E27FC236}">
                <a16:creationId xmlns:a16="http://schemas.microsoft.com/office/drawing/2014/main" id="{48A49F3C-B81B-486A-8AC6-0C685BBE0216}"/>
              </a:ext>
            </a:extLst>
          </p:cNvPr>
          <p:cNvSpPr>
            <a:spLocks noGrp="1"/>
          </p:cNvSpPr>
          <p:nvPr>
            <p:ph type="body" sz="quarter" idx="11"/>
          </p:nvPr>
        </p:nvSpPr>
        <p:spPr>
          <a:xfrm>
            <a:off x="998478" y="5007009"/>
            <a:ext cx="5249471"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3" name="Picture Placeholder 3">
            <a:extLst>
              <a:ext uri="{FF2B5EF4-FFF2-40B4-BE49-F238E27FC236}">
                <a16:creationId xmlns:a16="http://schemas.microsoft.com/office/drawing/2014/main" id="{E01A53E6-C071-4F04-8874-C1213CB3BE6E}"/>
              </a:ext>
            </a:extLst>
          </p:cNvPr>
          <p:cNvSpPr>
            <a:spLocks noGrp="1" noChangeAspect="1"/>
          </p:cNvSpPr>
          <p:nvPr>
            <p:ph type="pic" sz="quarter" idx="12"/>
          </p:nvPr>
        </p:nvSpPr>
        <p:spPr>
          <a:xfrm>
            <a:off x="7428967" y="371311"/>
            <a:ext cx="3764557" cy="544569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a:t>Click icon to add picture</a:t>
            </a:r>
            <a:endParaRPr lang="en-GB"/>
          </a:p>
        </p:txBody>
      </p:sp>
    </p:spTree>
    <p:extLst>
      <p:ext uri="{BB962C8B-B14F-4D97-AF65-F5344CB8AC3E}">
        <p14:creationId xmlns:p14="http://schemas.microsoft.com/office/powerpoint/2010/main" val="194820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GB" dirty="0"/>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1" y="1330126"/>
            <a:ext cx="10194470" cy="4546799"/>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1000" smtClean="0">
                <a:solidFill>
                  <a:schemeClr val="accent2"/>
                </a:solidFill>
                <a:latin typeface="+mn-lt"/>
                <a:ea typeface="Arial"/>
                <a:cs typeface="Arial" panose="020B0604020202020204" pitchFamily="34" charset="0"/>
              </a:rPr>
              <a:pPr algn="r"/>
              <a:t>‹#›</a:t>
            </a:fld>
            <a:endParaRPr lang="en-GB" sz="1000" dirty="0">
              <a:solidFill>
                <a:schemeClr val="accent2"/>
              </a:solidFill>
              <a:latin typeface="+mn-lt"/>
              <a:ea typeface="Arial"/>
              <a:cs typeface="Arial" panose="020B0604020202020204" pitchFamily="34" charset="0"/>
            </a:endParaRPr>
          </a:p>
        </p:txBody>
      </p:sp>
      <p:cxnSp>
        <p:nvCxnSpPr>
          <p:cNvPr id="17" name="Straight Connector 16">
            <a:extLst>
              <a:ext uri="{FF2B5EF4-FFF2-40B4-BE49-F238E27FC236}">
                <a16:creationId xmlns:a16="http://schemas.microsoft.com/office/drawing/2014/main" id="{F024B3B3-3138-44BB-8DDD-6BDCEF24DEDC}"/>
              </a:ext>
            </a:extLst>
          </p:cNvPr>
          <p:cNvCxnSpPr/>
          <p:nvPr userDrawn="1"/>
        </p:nvCxnSpPr>
        <p:spPr>
          <a:xfrm>
            <a:off x="10928548" y="6266997"/>
            <a:ext cx="0" cy="149412"/>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28" r:id="rId2"/>
    <p:sldLayoutId id="2147483749" r:id="rId3"/>
    <p:sldLayoutId id="2147483750" r:id="rId4"/>
    <p:sldLayoutId id="2147483767" r:id="rId5"/>
    <p:sldLayoutId id="2147483768" r:id="rId6"/>
    <p:sldLayoutId id="2147483765" r:id="rId7"/>
    <p:sldLayoutId id="2147483766" r:id="rId8"/>
    <p:sldLayoutId id="2147483666" r:id="rId9"/>
    <p:sldLayoutId id="2147483794" r:id="rId10"/>
    <p:sldLayoutId id="2147483712" r:id="rId11"/>
    <p:sldLayoutId id="2147483664" r:id="rId12"/>
    <p:sldLayoutId id="2147483769" r:id="rId13"/>
    <p:sldLayoutId id="2147483770" r:id="rId14"/>
    <p:sldLayoutId id="2147483714" r:id="rId15"/>
    <p:sldLayoutId id="2147483689" r:id="rId16"/>
    <p:sldLayoutId id="2147483716" r:id="rId17"/>
    <p:sldLayoutId id="2147483690" r:id="rId18"/>
    <p:sldLayoutId id="2147483692" r:id="rId19"/>
    <p:sldLayoutId id="2147483691" r:id="rId20"/>
    <p:sldLayoutId id="2147483693" r:id="rId21"/>
    <p:sldLayoutId id="2147483810" r:id="rId22"/>
    <p:sldLayoutId id="2147483701" r:id="rId23"/>
    <p:sldLayoutId id="2147483771" r:id="rId24"/>
    <p:sldLayoutId id="2147483752" r:id="rId25"/>
    <p:sldLayoutId id="2147483697" r:id="rId26"/>
    <p:sldLayoutId id="2147483772" r:id="rId27"/>
    <p:sldLayoutId id="2147483754" r:id="rId28"/>
    <p:sldLayoutId id="2147483699" r:id="rId29"/>
    <p:sldLayoutId id="2147483700" r:id="rId30"/>
    <p:sldLayoutId id="2147483722" r:id="rId31"/>
    <p:sldLayoutId id="2147483682" r:id="rId32"/>
    <p:sldLayoutId id="2147483745" r:id="rId33"/>
    <p:sldLayoutId id="2147483746" r:id="rId34"/>
    <p:sldLayoutId id="2147483667" r:id="rId35"/>
    <p:sldLayoutId id="2147483748" r:id="rId36"/>
    <p:sldLayoutId id="2147483773" r:id="rId37"/>
    <p:sldLayoutId id="2147483814" r:id="rId38"/>
    <p:sldLayoutId id="2147483793" r:id="rId39"/>
    <p:sldLayoutId id="2147483791" r:id="rId40"/>
    <p:sldLayoutId id="2147483790" r:id="rId41"/>
    <p:sldLayoutId id="2147483792" r:id="rId42"/>
    <p:sldLayoutId id="2147483796" r:id="rId43"/>
    <p:sldLayoutId id="2147483811" r:id="rId44"/>
    <p:sldLayoutId id="2147483812" r:id="rId45"/>
    <p:sldLayoutId id="2147483813" r:id="rId46"/>
    <p:sldLayoutId id="2147483780" r:id="rId47"/>
    <p:sldLayoutId id="2147483781" r:id="rId48"/>
    <p:sldLayoutId id="2147483806" r:id="rId49"/>
    <p:sldLayoutId id="2147483807" r:id="rId50"/>
    <p:sldLayoutId id="2147483808" r:id="rId51"/>
    <p:sldLayoutId id="2147483782" r:id="rId52"/>
    <p:sldLayoutId id="2147483784" r:id="rId53"/>
    <p:sldLayoutId id="2147483799" r:id="rId54"/>
    <p:sldLayoutId id="2147483798" r:id="rId55"/>
    <p:sldLayoutId id="2147483800" r:id="rId56"/>
    <p:sldLayoutId id="2147483786" r:id="rId57"/>
    <p:sldLayoutId id="2147483797" r:id="rId58"/>
    <p:sldLayoutId id="2147483788" r:id="rId59"/>
    <p:sldLayoutId id="2147483818" r:id="rId60"/>
    <p:sldLayoutId id="2147483903" r:id="rId61"/>
    <p:sldLayoutId id="2147483904" r:id="rId62"/>
    <p:sldLayoutId id="2147483905" r:id="rId63"/>
    <p:sldLayoutId id="2147484020" r:id="rId64"/>
    <p:sldLayoutId id="2147484021" r:id="rId65"/>
    <p:sldLayoutId id="2147483919" r:id="rId66"/>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accent2"/>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a:solidFill>
            <a:schemeClr val="accent2"/>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500" kern="1200" baseline="0">
          <a:solidFill>
            <a:schemeClr val="accent2"/>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627" userDrawn="1">
          <p15:clr>
            <a:srgbClr val="F26B43"/>
          </p15:clr>
        </p15:guide>
        <p15:guide id="3" pos="7055" userDrawn="1">
          <p15:clr>
            <a:srgbClr val="F26B43"/>
          </p15:clr>
        </p15:guide>
        <p15:guide id="4" orient="horz" pos="838" userDrawn="1">
          <p15:clr>
            <a:srgbClr val="F26B43"/>
          </p15:clr>
        </p15:guide>
        <p15:guide id="5" orient="horz" pos="612" userDrawn="1">
          <p15:clr>
            <a:srgbClr val="F26B43"/>
          </p15:clr>
        </p15:guide>
        <p15:guide id="6" orient="horz" pos="272" userDrawn="1">
          <p15:clr>
            <a:srgbClr val="F26B43"/>
          </p15:clr>
        </p15:guide>
        <p15:guide id="7" orient="horz" pos="370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60.xml"/><Relationship Id="rId4" Type="http://schemas.openxmlformats.org/officeDocument/2006/relationships/image" Target="../media/image28.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8" Type="http://schemas.openxmlformats.org/officeDocument/2006/relationships/image" Target="../media/image45.jpg"/><Relationship Id="rId3" Type="http://schemas.openxmlformats.org/officeDocument/2006/relationships/image" Target="../media/image41.jpg"/><Relationship Id="rId7" Type="http://schemas.openxmlformats.org/officeDocument/2006/relationships/image" Target="../media/image44.gif"/><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43.jpg"/><Relationship Id="rId11" Type="http://schemas.openxmlformats.org/officeDocument/2006/relationships/image" Target="../media/image48.jpg"/><Relationship Id="rId5" Type="http://schemas.openxmlformats.org/officeDocument/2006/relationships/image" Target="../media/image42.jpg"/><Relationship Id="rId10" Type="http://schemas.openxmlformats.org/officeDocument/2006/relationships/image" Target="../media/image47.jpg"/><Relationship Id="rId4" Type="http://schemas.openxmlformats.org/officeDocument/2006/relationships/image" Target="../media/image40.png"/><Relationship Id="rId9" Type="http://schemas.openxmlformats.org/officeDocument/2006/relationships/image" Target="../media/image46.jp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image" Target="../media/image50.png"/><Relationship Id="rId5" Type="http://schemas.openxmlformats.org/officeDocument/2006/relationships/image" Target="../media/image33.jpe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54.PNG"/><Relationship Id="rId4" Type="http://schemas.openxmlformats.org/officeDocument/2006/relationships/image" Target="../media/image53.PNG"/></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56.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58.PNG"/></Relationships>
</file>

<file path=ppt/slides/_rels/slide2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6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3.xml"/><Relationship Id="rId1" Type="http://schemas.openxmlformats.org/officeDocument/2006/relationships/slideLayout" Target="../slideLayouts/slideLayout9.xml"/><Relationship Id="rId5" Type="http://schemas.openxmlformats.org/officeDocument/2006/relationships/image" Target="../media/image65.png"/><Relationship Id="rId4" Type="http://schemas.openxmlformats.org/officeDocument/2006/relationships/hyperlink" Target="https://cancer-risk.streamlit.app/"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Frankr22/ML-diagnosis-of-esophageal-cancer" TargetMode="External"/><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32.xml"/><Relationship Id="rId4" Type="http://schemas.openxmlformats.org/officeDocument/2006/relationships/image" Target="../media/image66.png"/></Relationships>
</file>

<file path=ppt/slides/_rels/slide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jpeg"/><Relationship Id="rId7"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hyperlink" Target="https://cancer-risk.streamlit.app/"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bwMode="inv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5353" y="1498740"/>
            <a:ext cx="11583447" cy="3397077"/>
          </a:xfrm>
        </p:spPr>
        <p:txBody>
          <a:bodyPr>
            <a:normAutofit/>
          </a:bodyPr>
          <a:lstStyle/>
          <a:p>
            <a:r>
              <a:rPr lang="en-US" sz="6000" dirty="0"/>
              <a:t>Machine Learning to diagnose </a:t>
            </a:r>
            <a:r>
              <a:rPr lang="en-US" sz="6000" dirty="0" err="1"/>
              <a:t>Oesophageal</a:t>
            </a:r>
            <a:r>
              <a:rPr lang="en-US" sz="6000" dirty="0"/>
              <a:t> Cancer</a:t>
            </a:r>
            <a:endParaRPr lang="en-GB" sz="6000" dirty="0"/>
          </a:p>
        </p:txBody>
      </p:sp>
      <p:sp>
        <p:nvSpPr>
          <p:cNvPr id="10" name="Text Placeholder 9">
            <a:extLst>
              <a:ext uri="{FF2B5EF4-FFF2-40B4-BE49-F238E27FC236}">
                <a16:creationId xmlns:a16="http://schemas.microsoft.com/office/drawing/2014/main" id="{C96463A5-6E83-4752-917F-F1C4EF67913D}"/>
              </a:ext>
            </a:extLst>
          </p:cNvPr>
          <p:cNvSpPr>
            <a:spLocks noGrp="1"/>
          </p:cNvSpPr>
          <p:nvPr>
            <p:ph type="body" sz="quarter" idx="11"/>
          </p:nvPr>
        </p:nvSpPr>
        <p:spPr>
          <a:xfrm>
            <a:off x="1446447" y="3155822"/>
            <a:ext cx="2554663" cy="1466816"/>
          </a:xfrm>
        </p:spPr>
        <p:txBody>
          <a:bodyPr>
            <a:normAutofit/>
          </a:bodyPr>
          <a:lstStyle/>
          <a:p>
            <a:pPr lvl="1"/>
            <a:r>
              <a:rPr lang="en-GB" sz="1800" b="1" dirty="0"/>
              <a:t>Project 4 group:</a:t>
            </a:r>
          </a:p>
          <a:p>
            <a:pPr lvl="1"/>
            <a:r>
              <a:rPr lang="en-GB" sz="1800" dirty="0"/>
              <a:t>Robert Franklin</a:t>
            </a:r>
          </a:p>
          <a:p>
            <a:pPr lvl="1"/>
            <a:r>
              <a:rPr lang="en-GB" sz="1800" dirty="0"/>
              <a:t>Brianna O’Connor</a:t>
            </a:r>
          </a:p>
          <a:p>
            <a:pPr lvl="1"/>
            <a:r>
              <a:rPr lang="en-GB" sz="1800" dirty="0"/>
              <a:t>Marisa Duong</a:t>
            </a:r>
          </a:p>
        </p:txBody>
      </p:sp>
      <p:pic>
        <p:nvPicPr>
          <p:cNvPr id="2050" name="Picture 2" descr="Esophageal cancer: 10 things to know | MD Anderson Cancer Center">
            <a:extLst>
              <a:ext uri="{FF2B5EF4-FFF2-40B4-BE49-F238E27FC236}">
                <a16:creationId xmlns:a16="http://schemas.microsoft.com/office/drawing/2014/main" id="{67BAF7B5-C770-40C8-8629-1B9CAB55A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975" y="2809230"/>
            <a:ext cx="3857143"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Machine Learning? 2022 Beginner's Guide">
            <a:extLst>
              <a:ext uri="{FF2B5EF4-FFF2-40B4-BE49-F238E27FC236}">
                <a16:creationId xmlns:a16="http://schemas.microsoft.com/office/drawing/2014/main" id="{4FB80ACD-C4A7-52D9-9388-B59D31CDD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722"/>
          <a:stretch/>
        </p:blipFill>
        <p:spPr bwMode="auto">
          <a:xfrm>
            <a:off x="5893974" y="2809230"/>
            <a:ext cx="1536001" cy="216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3A3ECC-AB24-E77E-F93E-6624C553B686}"/>
              </a:ext>
            </a:extLst>
          </p:cNvPr>
          <p:cNvSpPr txBox="1"/>
          <p:nvPr/>
        </p:nvSpPr>
        <p:spPr>
          <a:xfrm>
            <a:off x="10072239" y="6366963"/>
            <a:ext cx="2429758" cy="338554"/>
          </a:xfrm>
          <a:prstGeom prst="rect">
            <a:avLst/>
          </a:prstGeom>
          <a:noFill/>
        </p:spPr>
        <p:txBody>
          <a:bodyPr wrap="square">
            <a:spAutoFit/>
          </a:bodyPr>
          <a:lstStyle/>
          <a:p>
            <a:pPr lvl="1"/>
            <a:r>
              <a:rPr lang="en-GB" sz="1600" i="1" dirty="0"/>
              <a:t>21 March 2023</a:t>
            </a:r>
          </a:p>
        </p:txBody>
      </p:sp>
    </p:spTree>
    <p:extLst>
      <p:ext uri="{BB962C8B-B14F-4D97-AF65-F5344CB8AC3E}">
        <p14:creationId xmlns:p14="http://schemas.microsoft.com/office/powerpoint/2010/main" val="2041116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5260936" y="1947332"/>
            <a:ext cx="6329931"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5" name="TextBox 4">
            <a:extLst>
              <a:ext uri="{FF2B5EF4-FFF2-40B4-BE49-F238E27FC236}">
                <a16:creationId xmlns:a16="http://schemas.microsoft.com/office/drawing/2014/main" id="{537B92C1-5DF3-DD45-4350-7B5972F63147}"/>
              </a:ext>
            </a:extLst>
          </p:cNvPr>
          <p:cNvSpPr txBox="1"/>
          <p:nvPr/>
        </p:nvSpPr>
        <p:spPr>
          <a:xfrm>
            <a:off x="7242139" y="1326652"/>
            <a:ext cx="2629994"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Wet lab protein data</a:t>
            </a:r>
          </a:p>
        </p:txBody>
      </p:sp>
    </p:spTree>
    <p:extLst>
      <p:ext uri="{BB962C8B-B14F-4D97-AF65-F5344CB8AC3E}">
        <p14:creationId xmlns:p14="http://schemas.microsoft.com/office/powerpoint/2010/main" val="2601196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5902AB-12E5-1471-E8AA-3B9785FA478B}"/>
              </a:ext>
            </a:extLst>
          </p:cNvPr>
          <p:cNvPicPr>
            <a:picLocks noChangeAspect="1"/>
          </p:cNvPicPr>
          <p:nvPr/>
        </p:nvPicPr>
        <p:blipFill>
          <a:blip r:embed="rId3"/>
          <a:stretch>
            <a:fillRect/>
          </a:stretch>
        </p:blipFill>
        <p:spPr>
          <a:xfrm>
            <a:off x="418566" y="842039"/>
            <a:ext cx="10938933" cy="5939421"/>
          </a:xfrm>
          <a:prstGeom prst="rect">
            <a:avLst/>
          </a:prstGeom>
        </p:spPr>
      </p:pic>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9" name="Rectangle 8">
            <a:extLst>
              <a:ext uri="{FF2B5EF4-FFF2-40B4-BE49-F238E27FC236}">
                <a16:creationId xmlns:a16="http://schemas.microsoft.com/office/drawing/2014/main" id="{5533B8CF-4C80-5E88-0662-2535CBC5B743}"/>
              </a:ext>
            </a:extLst>
          </p:cNvPr>
          <p:cNvSpPr/>
          <p:nvPr/>
        </p:nvSpPr>
        <p:spPr>
          <a:xfrm>
            <a:off x="4304204" y="1752600"/>
            <a:ext cx="4915996" cy="543909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8" name="TextBox 7">
            <a:extLst>
              <a:ext uri="{FF2B5EF4-FFF2-40B4-BE49-F238E27FC236}">
                <a16:creationId xmlns:a16="http://schemas.microsoft.com/office/drawing/2014/main" id="{134F431D-C67E-FC64-86C1-452522CD119E}"/>
              </a:ext>
            </a:extLst>
          </p:cNvPr>
          <p:cNvSpPr txBox="1"/>
          <p:nvPr/>
        </p:nvSpPr>
        <p:spPr>
          <a:xfrm>
            <a:off x="5868140" y="1257264"/>
            <a:ext cx="2629994"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Clinical data</a:t>
            </a:r>
          </a:p>
        </p:txBody>
      </p:sp>
    </p:spTree>
    <p:extLst>
      <p:ext uri="{BB962C8B-B14F-4D97-AF65-F5344CB8AC3E}">
        <p14:creationId xmlns:p14="http://schemas.microsoft.com/office/powerpoint/2010/main" val="3168483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88E96F-41BE-A515-9309-994473492F48}"/>
              </a:ext>
            </a:extLst>
          </p:cNvPr>
          <p:cNvPicPr>
            <a:picLocks noChangeAspect="1"/>
          </p:cNvPicPr>
          <p:nvPr/>
        </p:nvPicPr>
        <p:blipFill>
          <a:blip r:embed="rId3"/>
          <a:stretch>
            <a:fillRect/>
          </a:stretch>
        </p:blipFill>
        <p:spPr>
          <a:xfrm>
            <a:off x="880534" y="1763109"/>
            <a:ext cx="9367231" cy="4957314"/>
          </a:xfrm>
          <a:prstGeom prst="rect">
            <a:avLst/>
          </a:prstGeom>
        </p:spPr>
      </p:pic>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969968" y="6083402"/>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8" name="TextBox 7">
            <a:extLst>
              <a:ext uri="{FF2B5EF4-FFF2-40B4-BE49-F238E27FC236}">
                <a16:creationId xmlns:a16="http://schemas.microsoft.com/office/drawing/2014/main" id="{134F431D-C67E-FC64-86C1-452522CD119E}"/>
              </a:ext>
            </a:extLst>
          </p:cNvPr>
          <p:cNvSpPr txBox="1"/>
          <p:nvPr/>
        </p:nvSpPr>
        <p:spPr>
          <a:xfrm>
            <a:off x="3851372" y="1482931"/>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53 rows</a:t>
            </a:r>
          </a:p>
        </p:txBody>
      </p:sp>
      <p:pic>
        <p:nvPicPr>
          <p:cNvPr id="6" name="Picture 5">
            <a:extLst>
              <a:ext uri="{FF2B5EF4-FFF2-40B4-BE49-F238E27FC236}">
                <a16:creationId xmlns:a16="http://schemas.microsoft.com/office/drawing/2014/main" id="{8C084BC9-0FCA-309E-C8D0-080AE4780824}"/>
              </a:ext>
            </a:extLst>
          </p:cNvPr>
          <p:cNvPicPr>
            <a:picLocks noChangeAspect="1"/>
          </p:cNvPicPr>
          <p:nvPr/>
        </p:nvPicPr>
        <p:blipFill>
          <a:blip r:embed="rId4"/>
          <a:stretch>
            <a:fillRect/>
          </a:stretch>
        </p:blipFill>
        <p:spPr>
          <a:xfrm>
            <a:off x="3158734" y="925997"/>
            <a:ext cx="5541902" cy="562053"/>
          </a:xfrm>
          <a:prstGeom prst="rect">
            <a:avLst/>
          </a:prstGeom>
        </p:spPr>
      </p:pic>
      <p:sp>
        <p:nvSpPr>
          <p:cNvPr id="10" name="TextBox 9">
            <a:extLst>
              <a:ext uri="{FF2B5EF4-FFF2-40B4-BE49-F238E27FC236}">
                <a16:creationId xmlns:a16="http://schemas.microsoft.com/office/drawing/2014/main" id="{17B459C1-E2D3-0C93-0560-A957469C257E}"/>
              </a:ext>
            </a:extLst>
          </p:cNvPr>
          <p:cNvSpPr txBox="1"/>
          <p:nvPr/>
        </p:nvSpPr>
        <p:spPr>
          <a:xfrm>
            <a:off x="6735547" y="1482932"/>
            <a:ext cx="2593200"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253 rows</a:t>
            </a:r>
          </a:p>
        </p:txBody>
      </p:sp>
      <p:sp>
        <p:nvSpPr>
          <p:cNvPr id="19" name="Oval 18">
            <a:extLst>
              <a:ext uri="{FF2B5EF4-FFF2-40B4-BE49-F238E27FC236}">
                <a16:creationId xmlns:a16="http://schemas.microsoft.com/office/drawing/2014/main" id="{09C94E04-D1AD-485D-529A-BAD2FFB25A28}"/>
              </a:ext>
            </a:extLst>
          </p:cNvPr>
          <p:cNvSpPr/>
          <p:nvPr/>
        </p:nvSpPr>
        <p:spPr>
          <a:xfrm>
            <a:off x="1227666" y="6506275"/>
            <a:ext cx="719667" cy="24273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383728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Tableau visualisations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9" name="Picture 8" descr="Chart&#10;&#10;Description automatically generated with medium confidence">
            <a:extLst>
              <a:ext uri="{FF2B5EF4-FFF2-40B4-BE49-F238E27FC236}">
                <a16:creationId xmlns:a16="http://schemas.microsoft.com/office/drawing/2014/main" id="{D62C627B-DB04-A3A5-F187-32ADC3967AFF}"/>
              </a:ext>
            </a:extLst>
          </p:cNvPr>
          <p:cNvPicPr>
            <a:picLocks noChangeAspect="1"/>
          </p:cNvPicPr>
          <p:nvPr/>
        </p:nvPicPr>
        <p:blipFill>
          <a:blip r:embed="rId3"/>
          <a:stretch>
            <a:fillRect/>
          </a:stretch>
        </p:blipFill>
        <p:spPr>
          <a:xfrm>
            <a:off x="2987585" y="1983408"/>
            <a:ext cx="2029342" cy="1189289"/>
          </a:xfrm>
          <a:prstGeom prst="rect">
            <a:avLst/>
          </a:prstGeom>
        </p:spPr>
      </p:pic>
      <p:pic>
        <p:nvPicPr>
          <p:cNvPr id="13" name="Picture 12">
            <a:extLst>
              <a:ext uri="{FF2B5EF4-FFF2-40B4-BE49-F238E27FC236}">
                <a16:creationId xmlns:a16="http://schemas.microsoft.com/office/drawing/2014/main" id="{1137129B-7EC2-422F-4953-AAC5C3A604F8}"/>
              </a:ext>
            </a:extLst>
          </p:cNvPr>
          <p:cNvPicPr>
            <a:picLocks noChangeAspect="1"/>
          </p:cNvPicPr>
          <p:nvPr/>
        </p:nvPicPr>
        <p:blipFill>
          <a:blip r:embed="rId4"/>
          <a:stretch>
            <a:fillRect/>
          </a:stretch>
        </p:blipFill>
        <p:spPr>
          <a:xfrm>
            <a:off x="2498334" y="1168337"/>
            <a:ext cx="5541902" cy="562053"/>
          </a:xfrm>
          <a:prstGeom prst="rect">
            <a:avLst/>
          </a:prstGeom>
        </p:spPr>
      </p:pic>
      <p:pic>
        <p:nvPicPr>
          <p:cNvPr id="18" name="Picture 17" descr="Chart, bar chart&#10;&#10;Description automatically generated">
            <a:extLst>
              <a:ext uri="{FF2B5EF4-FFF2-40B4-BE49-F238E27FC236}">
                <a16:creationId xmlns:a16="http://schemas.microsoft.com/office/drawing/2014/main" id="{5F85DA50-6D29-FEBB-2A87-74BF1E531EA0}"/>
              </a:ext>
            </a:extLst>
          </p:cNvPr>
          <p:cNvPicPr>
            <a:picLocks noChangeAspect="1"/>
          </p:cNvPicPr>
          <p:nvPr/>
        </p:nvPicPr>
        <p:blipFill>
          <a:blip r:embed="rId5"/>
          <a:stretch>
            <a:fillRect/>
          </a:stretch>
        </p:blipFill>
        <p:spPr>
          <a:xfrm>
            <a:off x="3165811" y="3480016"/>
            <a:ext cx="1292226" cy="2877272"/>
          </a:xfrm>
          <a:prstGeom prst="rect">
            <a:avLst/>
          </a:prstGeom>
        </p:spPr>
      </p:pic>
      <p:pic>
        <p:nvPicPr>
          <p:cNvPr id="20" name="Picture 19" descr="Chart, bar chart&#10;&#10;Description automatically generated">
            <a:extLst>
              <a:ext uri="{FF2B5EF4-FFF2-40B4-BE49-F238E27FC236}">
                <a16:creationId xmlns:a16="http://schemas.microsoft.com/office/drawing/2014/main" id="{E68242AA-2AC2-4A24-FFEC-3B74360CCCD1}"/>
              </a:ext>
            </a:extLst>
          </p:cNvPr>
          <p:cNvPicPr>
            <a:picLocks noChangeAspect="1"/>
          </p:cNvPicPr>
          <p:nvPr/>
        </p:nvPicPr>
        <p:blipFill>
          <a:blip r:embed="rId6"/>
          <a:stretch>
            <a:fillRect/>
          </a:stretch>
        </p:blipFill>
        <p:spPr>
          <a:xfrm>
            <a:off x="796611" y="3425715"/>
            <a:ext cx="1968808" cy="3076678"/>
          </a:xfrm>
          <a:prstGeom prst="rect">
            <a:avLst/>
          </a:prstGeom>
        </p:spPr>
      </p:pic>
      <p:pic>
        <p:nvPicPr>
          <p:cNvPr id="22" name="Picture 21" descr="Graphical user interface&#10;&#10;Description automatically generated with low confidence">
            <a:extLst>
              <a:ext uri="{FF2B5EF4-FFF2-40B4-BE49-F238E27FC236}">
                <a16:creationId xmlns:a16="http://schemas.microsoft.com/office/drawing/2014/main" id="{5C062774-6B4A-9588-B36B-ACAD82367087}"/>
              </a:ext>
            </a:extLst>
          </p:cNvPr>
          <p:cNvPicPr>
            <a:picLocks noChangeAspect="1"/>
          </p:cNvPicPr>
          <p:nvPr/>
        </p:nvPicPr>
        <p:blipFill>
          <a:blip r:embed="rId7"/>
          <a:stretch>
            <a:fillRect/>
          </a:stretch>
        </p:blipFill>
        <p:spPr>
          <a:xfrm>
            <a:off x="5527719" y="2022300"/>
            <a:ext cx="5955929" cy="1487046"/>
          </a:xfrm>
          <a:prstGeom prst="rect">
            <a:avLst/>
          </a:prstGeom>
        </p:spPr>
      </p:pic>
      <p:pic>
        <p:nvPicPr>
          <p:cNvPr id="26" name="Picture 25" descr="Chart, bar chart&#10;&#10;Description automatically generated">
            <a:extLst>
              <a:ext uri="{FF2B5EF4-FFF2-40B4-BE49-F238E27FC236}">
                <a16:creationId xmlns:a16="http://schemas.microsoft.com/office/drawing/2014/main" id="{FD44BB4B-69EA-4925-5028-18E1EFED30DC}"/>
              </a:ext>
            </a:extLst>
          </p:cNvPr>
          <p:cNvPicPr>
            <a:picLocks noChangeAspect="1"/>
          </p:cNvPicPr>
          <p:nvPr/>
        </p:nvPicPr>
        <p:blipFill>
          <a:blip r:embed="rId8"/>
          <a:stretch>
            <a:fillRect/>
          </a:stretch>
        </p:blipFill>
        <p:spPr>
          <a:xfrm>
            <a:off x="5801257" y="3543166"/>
            <a:ext cx="978020" cy="2822640"/>
          </a:xfrm>
          <a:prstGeom prst="rect">
            <a:avLst/>
          </a:prstGeom>
        </p:spPr>
      </p:pic>
      <p:pic>
        <p:nvPicPr>
          <p:cNvPr id="28" name="Picture 27" descr="Chart, bubble chart&#10;&#10;Description automatically generated">
            <a:extLst>
              <a:ext uri="{FF2B5EF4-FFF2-40B4-BE49-F238E27FC236}">
                <a16:creationId xmlns:a16="http://schemas.microsoft.com/office/drawing/2014/main" id="{4663CC5A-F5EF-10B5-3BDA-DBDC263FB65C}"/>
              </a:ext>
            </a:extLst>
          </p:cNvPr>
          <p:cNvPicPr>
            <a:picLocks noChangeAspect="1"/>
          </p:cNvPicPr>
          <p:nvPr/>
        </p:nvPicPr>
        <p:blipFill>
          <a:blip r:embed="rId9"/>
          <a:stretch>
            <a:fillRect/>
          </a:stretch>
        </p:blipFill>
        <p:spPr>
          <a:xfrm>
            <a:off x="7616820" y="3646287"/>
            <a:ext cx="2317152" cy="2658747"/>
          </a:xfrm>
          <a:prstGeom prst="rect">
            <a:avLst/>
          </a:prstGeom>
        </p:spPr>
      </p:pic>
      <p:grpSp>
        <p:nvGrpSpPr>
          <p:cNvPr id="36" name="Group 35">
            <a:extLst>
              <a:ext uri="{FF2B5EF4-FFF2-40B4-BE49-F238E27FC236}">
                <a16:creationId xmlns:a16="http://schemas.microsoft.com/office/drawing/2014/main" id="{5229008F-B320-C4DB-3F94-36D67C6373E5}"/>
              </a:ext>
            </a:extLst>
          </p:cNvPr>
          <p:cNvGrpSpPr/>
          <p:nvPr/>
        </p:nvGrpSpPr>
        <p:grpSpPr>
          <a:xfrm>
            <a:off x="8569854" y="1029432"/>
            <a:ext cx="3356424" cy="1578765"/>
            <a:chOff x="8569854" y="1029432"/>
            <a:chExt cx="3356424" cy="1578765"/>
          </a:xfrm>
        </p:grpSpPr>
        <p:pic>
          <p:nvPicPr>
            <p:cNvPr id="30" name="Picture 29" descr="Chart, histogram&#10;&#10;Description automatically generated">
              <a:extLst>
                <a:ext uri="{FF2B5EF4-FFF2-40B4-BE49-F238E27FC236}">
                  <a16:creationId xmlns:a16="http://schemas.microsoft.com/office/drawing/2014/main" id="{005F6507-0021-324B-BE31-E7902DB2CD22}"/>
                </a:ext>
              </a:extLst>
            </p:cNvPr>
            <p:cNvPicPr>
              <a:picLocks noChangeAspect="1"/>
            </p:cNvPicPr>
            <p:nvPr/>
          </p:nvPicPr>
          <p:blipFill>
            <a:blip r:embed="rId10"/>
            <a:stretch>
              <a:fillRect/>
            </a:stretch>
          </p:blipFill>
          <p:spPr>
            <a:xfrm>
              <a:off x="8569854" y="1029432"/>
              <a:ext cx="3118422" cy="1578765"/>
            </a:xfrm>
            <a:prstGeom prst="rect">
              <a:avLst/>
            </a:prstGeom>
          </p:spPr>
        </p:pic>
        <p:sp>
          <p:nvSpPr>
            <p:cNvPr id="31" name="TextBox 30">
              <a:extLst>
                <a:ext uri="{FF2B5EF4-FFF2-40B4-BE49-F238E27FC236}">
                  <a16:creationId xmlns:a16="http://schemas.microsoft.com/office/drawing/2014/main" id="{5E22D6ED-8276-31AD-5686-8BF8AA0AA919}"/>
                </a:ext>
              </a:extLst>
            </p:cNvPr>
            <p:cNvSpPr txBox="1"/>
            <p:nvPr/>
          </p:nvSpPr>
          <p:spPr>
            <a:xfrm>
              <a:off x="11041019" y="1367279"/>
              <a:ext cx="885259" cy="451536"/>
            </a:xfrm>
            <a:prstGeom prst="rect">
              <a:avLst/>
            </a:prstGeom>
          </p:spPr>
          <p:txBody>
            <a:bodyPr vert="horz" wrap="square" lIns="0" tIns="0" rIns="0" bIns="0" rtlCol="0" anchor="t" anchorCtr="0">
              <a:noAutofit/>
            </a:bodyPr>
            <a:lstStyle/>
            <a:p>
              <a:pPr algn="l">
                <a:spcAft>
                  <a:spcPts val="600"/>
                </a:spcAft>
              </a:pPr>
              <a:r>
                <a:rPr lang="en-AU" sz="1500" b="1" dirty="0"/>
                <a:t>BMI</a:t>
              </a:r>
            </a:p>
          </p:txBody>
        </p:sp>
      </p:grpSp>
      <p:grpSp>
        <p:nvGrpSpPr>
          <p:cNvPr id="35" name="Group 34">
            <a:extLst>
              <a:ext uri="{FF2B5EF4-FFF2-40B4-BE49-F238E27FC236}">
                <a16:creationId xmlns:a16="http://schemas.microsoft.com/office/drawing/2014/main" id="{3E5CD359-984A-9B30-4D5C-64DD78B62D21}"/>
              </a:ext>
            </a:extLst>
          </p:cNvPr>
          <p:cNvGrpSpPr/>
          <p:nvPr/>
        </p:nvGrpSpPr>
        <p:grpSpPr>
          <a:xfrm>
            <a:off x="72637" y="1867973"/>
            <a:ext cx="2675237" cy="1332427"/>
            <a:chOff x="-237082" y="1867973"/>
            <a:chExt cx="2675237" cy="1332427"/>
          </a:xfrm>
        </p:grpSpPr>
        <p:pic>
          <p:nvPicPr>
            <p:cNvPr id="33" name="Picture 32" descr="Chart, histogram&#10;&#10;Description automatically generated">
              <a:extLst>
                <a:ext uri="{FF2B5EF4-FFF2-40B4-BE49-F238E27FC236}">
                  <a16:creationId xmlns:a16="http://schemas.microsoft.com/office/drawing/2014/main" id="{98CEAFC7-B84E-956E-C1C7-C9F07C32E430}"/>
                </a:ext>
              </a:extLst>
            </p:cNvPr>
            <p:cNvPicPr>
              <a:picLocks noChangeAspect="1"/>
            </p:cNvPicPr>
            <p:nvPr/>
          </p:nvPicPr>
          <p:blipFill>
            <a:blip r:embed="rId11"/>
            <a:stretch>
              <a:fillRect/>
            </a:stretch>
          </p:blipFill>
          <p:spPr>
            <a:xfrm>
              <a:off x="-237082" y="1880078"/>
              <a:ext cx="2675237" cy="1320322"/>
            </a:xfrm>
            <a:prstGeom prst="rect">
              <a:avLst/>
            </a:prstGeom>
          </p:spPr>
        </p:pic>
        <p:sp>
          <p:nvSpPr>
            <p:cNvPr id="34" name="TextBox 33">
              <a:extLst>
                <a:ext uri="{FF2B5EF4-FFF2-40B4-BE49-F238E27FC236}">
                  <a16:creationId xmlns:a16="http://schemas.microsoft.com/office/drawing/2014/main" id="{432202B4-B284-0A49-1485-5B5D156109D3}"/>
                </a:ext>
              </a:extLst>
            </p:cNvPr>
            <p:cNvSpPr txBox="1"/>
            <p:nvPr/>
          </p:nvSpPr>
          <p:spPr>
            <a:xfrm>
              <a:off x="405290" y="1867973"/>
              <a:ext cx="885259" cy="451536"/>
            </a:xfrm>
            <a:prstGeom prst="rect">
              <a:avLst/>
            </a:prstGeom>
          </p:spPr>
          <p:txBody>
            <a:bodyPr vert="horz" wrap="square" lIns="0" tIns="0" rIns="0" bIns="0" rtlCol="0" anchor="t" anchorCtr="0">
              <a:noAutofit/>
            </a:bodyPr>
            <a:lstStyle/>
            <a:p>
              <a:pPr algn="l">
                <a:spcAft>
                  <a:spcPts val="600"/>
                </a:spcAft>
              </a:pPr>
              <a:r>
                <a:rPr lang="en-AU" sz="1500" b="1" dirty="0"/>
                <a:t>BMI</a:t>
              </a:r>
            </a:p>
          </p:txBody>
        </p:sp>
      </p:grpSp>
      <p:cxnSp>
        <p:nvCxnSpPr>
          <p:cNvPr id="38" name="Straight Connector 37">
            <a:extLst>
              <a:ext uri="{FF2B5EF4-FFF2-40B4-BE49-F238E27FC236}">
                <a16:creationId xmlns:a16="http://schemas.microsoft.com/office/drawing/2014/main" id="{0FDDE1B7-D260-4453-7963-7BF2A028EDDA}"/>
              </a:ext>
            </a:extLst>
          </p:cNvPr>
          <p:cNvCxnSpPr>
            <a:cxnSpLocks/>
          </p:cNvCxnSpPr>
          <p:nvPr/>
        </p:nvCxnSpPr>
        <p:spPr>
          <a:xfrm>
            <a:off x="5361923" y="1647183"/>
            <a:ext cx="57796" cy="469581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942D36C-E94B-CF2D-8064-56B7EB987FBC}"/>
              </a:ext>
            </a:extLst>
          </p:cNvPr>
          <p:cNvSpPr txBox="1"/>
          <p:nvPr/>
        </p:nvSpPr>
        <p:spPr>
          <a:xfrm>
            <a:off x="3190971" y="1602823"/>
            <a:ext cx="2593200" cy="227429"/>
          </a:xfrm>
          <a:prstGeom prst="rect">
            <a:avLst/>
          </a:prstGeom>
        </p:spPr>
        <p:txBody>
          <a:bodyPr vert="horz" wrap="square" lIns="0" tIns="0" rIns="0" bIns="0" rtlCol="0" anchor="t" anchorCtr="0">
            <a:noAutofit/>
          </a:bodyPr>
          <a:lstStyle/>
          <a:p>
            <a:pPr algn="l">
              <a:spcAft>
                <a:spcPts val="600"/>
              </a:spcAft>
            </a:pPr>
            <a:r>
              <a:rPr lang="en-AU" sz="2000" b="1" dirty="0">
                <a:solidFill>
                  <a:schemeClr val="tx2"/>
                </a:solidFill>
              </a:rPr>
              <a:t>53 rows</a:t>
            </a:r>
          </a:p>
        </p:txBody>
      </p:sp>
      <p:sp>
        <p:nvSpPr>
          <p:cNvPr id="4" name="TextBox 3">
            <a:extLst>
              <a:ext uri="{FF2B5EF4-FFF2-40B4-BE49-F238E27FC236}">
                <a16:creationId xmlns:a16="http://schemas.microsoft.com/office/drawing/2014/main" id="{22E9EB7A-9B8C-F051-CF7F-986634768D11}"/>
              </a:ext>
            </a:extLst>
          </p:cNvPr>
          <p:cNvSpPr txBox="1"/>
          <p:nvPr/>
        </p:nvSpPr>
        <p:spPr>
          <a:xfrm>
            <a:off x="6075147" y="1612046"/>
            <a:ext cx="2593200" cy="227429"/>
          </a:xfrm>
          <a:prstGeom prst="rect">
            <a:avLst/>
          </a:prstGeom>
        </p:spPr>
        <p:txBody>
          <a:bodyPr vert="horz" wrap="square" lIns="0" tIns="0" rIns="0" bIns="0" rtlCol="0" anchor="t" anchorCtr="0">
            <a:noAutofit/>
          </a:bodyPr>
          <a:lstStyle/>
          <a:p>
            <a:pPr algn="l">
              <a:spcAft>
                <a:spcPts val="600"/>
              </a:spcAft>
            </a:pPr>
            <a:r>
              <a:rPr lang="en-AU" sz="2000" b="1" dirty="0">
                <a:solidFill>
                  <a:schemeClr val="tx2"/>
                </a:solidFill>
              </a:rPr>
              <a:t>253 rows</a:t>
            </a:r>
          </a:p>
        </p:txBody>
      </p:sp>
    </p:spTree>
    <p:extLst>
      <p:ext uri="{BB962C8B-B14F-4D97-AF65-F5344CB8AC3E}">
        <p14:creationId xmlns:p14="http://schemas.microsoft.com/office/powerpoint/2010/main" val="3243786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11500" dirty="0"/>
              <a:t>Our ML models</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869226"/>
            <a:ext cx="1082675" cy="1354217"/>
          </a:xfrm>
        </p:spPr>
        <p:txBody>
          <a:bodyPr/>
          <a:lstStyle/>
          <a:p>
            <a:r>
              <a:rPr lang="en-GB" sz="8800" dirty="0"/>
              <a:t>3</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950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7A886-BA1F-BDF3-8FFB-9A60B90A7A3C}"/>
              </a:ext>
            </a:extLst>
          </p:cNvPr>
          <p:cNvSpPr>
            <a:spLocks noGrp="1"/>
          </p:cNvSpPr>
          <p:nvPr>
            <p:ph type="title"/>
          </p:nvPr>
        </p:nvSpPr>
        <p:spPr/>
        <p:txBody>
          <a:bodyPr/>
          <a:lstStyle/>
          <a:p>
            <a:r>
              <a:rPr lang="en-AU" sz="4400" b="1" dirty="0">
                <a:solidFill>
                  <a:schemeClr val="tx2"/>
                </a:solidFill>
              </a:rPr>
              <a:t>How do  we optimise ML models?</a:t>
            </a:r>
            <a:br>
              <a:rPr lang="en-AU" sz="4400" b="1" dirty="0">
                <a:solidFill>
                  <a:schemeClr val="tx2"/>
                </a:solidFill>
              </a:rPr>
            </a:br>
            <a:endParaRPr lang="en-AU" dirty="0"/>
          </a:p>
        </p:txBody>
      </p:sp>
      <p:sp>
        <p:nvSpPr>
          <p:cNvPr id="3" name="TextBox 2">
            <a:extLst>
              <a:ext uri="{FF2B5EF4-FFF2-40B4-BE49-F238E27FC236}">
                <a16:creationId xmlns:a16="http://schemas.microsoft.com/office/drawing/2014/main" id="{1AC08054-6206-7CE0-F566-DF51301C9A90}"/>
              </a:ext>
            </a:extLst>
          </p:cNvPr>
          <p:cNvSpPr txBox="1"/>
          <p:nvPr/>
        </p:nvSpPr>
        <p:spPr>
          <a:xfrm>
            <a:off x="931177" y="1510018"/>
            <a:ext cx="4751429" cy="4821956"/>
          </a:xfrm>
          <a:prstGeom prst="rect">
            <a:avLst/>
          </a:prstGeom>
        </p:spPr>
        <p:txBody>
          <a:bodyPr vert="horz" wrap="square" lIns="0" tIns="0" rIns="0" bIns="0" rtlCol="0" anchor="t" anchorCtr="0">
            <a:noAutofit/>
          </a:bodyPr>
          <a:lstStyle/>
          <a:p>
            <a:pPr marL="342900" indent="-342900" algn="l">
              <a:lnSpc>
                <a:spcPct val="150000"/>
              </a:lnSpc>
              <a:spcAft>
                <a:spcPts val="600"/>
              </a:spcAft>
              <a:buAutoNum type="arabicPeriod"/>
            </a:pPr>
            <a:r>
              <a:rPr lang="en-AU" sz="3600" b="1" dirty="0">
                <a:solidFill>
                  <a:schemeClr val="tx2"/>
                </a:solidFill>
              </a:rPr>
              <a:t>Target selection</a:t>
            </a:r>
          </a:p>
          <a:p>
            <a:pPr marL="342900" indent="-342900">
              <a:lnSpc>
                <a:spcPct val="150000"/>
              </a:lnSpc>
              <a:spcAft>
                <a:spcPts val="600"/>
              </a:spcAft>
              <a:buFontTx/>
              <a:buAutoNum type="arabicPeriod"/>
            </a:pPr>
            <a:r>
              <a:rPr lang="en-AU" sz="3600" b="1" dirty="0">
                <a:solidFill>
                  <a:schemeClr val="tx2"/>
                </a:solidFill>
              </a:rPr>
              <a:t>Data going in</a:t>
            </a:r>
          </a:p>
          <a:p>
            <a:pPr marL="342900" indent="-342900" algn="l">
              <a:lnSpc>
                <a:spcPct val="150000"/>
              </a:lnSpc>
              <a:spcAft>
                <a:spcPts val="600"/>
              </a:spcAft>
              <a:buAutoNum type="arabicPeriod"/>
            </a:pPr>
            <a:r>
              <a:rPr lang="en-AU" sz="3600" b="1" dirty="0">
                <a:solidFill>
                  <a:schemeClr val="tx2"/>
                </a:solidFill>
              </a:rPr>
              <a:t>Which model?</a:t>
            </a:r>
          </a:p>
          <a:p>
            <a:pPr marL="342900" indent="-342900" algn="l">
              <a:lnSpc>
                <a:spcPct val="150000"/>
              </a:lnSpc>
              <a:spcAft>
                <a:spcPts val="600"/>
              </a:spcAft>
              <a:buAutoNum type="arabicPeriod"/>
            </a:pPr>
            <a:r>
              <a:rPr lang="en-AU" sz="3600" b="1" dirty="0">
                <a:solidFill>
                  <a:schemeClr val="tx2"/>
                </a:solidFill>
              </a:rPr>
              <a:t>Best parameters</a:t>
            </a:r>
          </a:p>
          <a:p>
            <a:pPr marL="342900" indent="-342900" algn="l">
              <a:spcAft>
                <a:spcPts val="600"/>
              </a:spcAft>
              <a:buAutoNum type="arabicPeriod"/>
            </a:pPr>
            <a:endParaRPr lang="en-AU" sz="1500" b="1" dirty="0">
              <a:solidFill>
                <a:schemeClr val="tx2"/>
              </a:solidFill>
            </a:endParaRPr>
          </a:p>
        </p:txBody>
      </p:sp>
      <p:sp>
        <p:nvSpPr>
          <p:cNvPr id="4" name="TextBox 3">
            <a:extLst>
              <a:ext uri="{FF2B5EF4-FFF2-40B4-BE49-F238E27FC236}">
                <a16:creationId xmlns:a16="http://schemas.microsoft.com/office/drawing/2014/main" id="{D1EA28FF-A470-7EC4-82B1-35A8E235CB21}"/>
              </a:ext>
            </a:extLst>
          </p:cNvPr>
          <p:cNvSpPr txBox="1"/>
          <p:nvPr/>
        </p:nvSpPr>
        <p:spPr>
          <a:xfrm>
            <a:off x="7197754" y="1140903"/>
            <a:ext cx="4202885" cy="4345497"/>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5" name="Picture 4" descr="Icon&#10;&#10;Description automatically generated">
            <a:extLst>
              <a:ext uri="{FF2B5EF4-FFF2-40B4-BE49-F238E27FC236}">
                <a16:creationId xmlns:a16="http://schemas.microsoft.com/office/drawing/2014/main" id="{68D619E8-5662-996B-0B04-25439803DB42}"/>
              </a:ext>
            </a:extLst>
          </p:cNvPr>
          <p:cNvPicPr>
            <a:picLocks noChangeAspect="1"/>
          </p:cNvPicPr>
          <p:nvPr/>
        </p:nvPicPr>
        <p:blipFill>
          <a:blip r:embed="rId3"/>
          <a:stretch>
            <a:fillRect/>
          </a:stretch>
        </p:blipFill>
        <p:spPr>
          <a:xfrm>
            <a:off x="6509396" y="1578126"/>
            <a:ext cx="5059029" cy="4138971"/>
          </a:xfrm>
          <a:prstGeom prst="rect">
            <a:avLst/>
          </a:prstGeom>
        </p:spPr>
      </p:pic>
    </p:spTree>
    <p:extLst>
      <p:ext uri="{BB962C8B-B14F-4D97-AF65-F5344CB8AC3E}">
        <p14:creationId xmlns:p14="http://schemas.microsoft.com/office/powerpoint/2010/main" val="3268870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Grouping data</a:t>
            </a: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00B596BA-60F8-BE8C-2D3B-8CB070CC5485}"/>
              </a:ext>
            </a:extLst>
          </p:cNvPr>
          <p:cNvSpPr txBox="1"/>
          <p:nvPr/>
        </p:nvSpPr>
        <p:spPr>
          <a:xfrm>
            <a:off x="1663308" y="2960702"/>
            <a:ext cx="1533525" cy="1303322"/>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5" name="Picture 14">
            <a:extLst>
              <a:ext uri="{FF2B5EF4-FFF2-40B4-BE49-F238E27FC236}">
                <a16:creationId xmlns:a16="http://schemas.microsoft.com/office/drawing/2014/main" id="{1954A234-36E7-1042-4C5A-CC8161747ACA}"/>
              </a:ext>
            </a:extLst>
          </p:cNvPr>
          <p:cNvPicPr>
            <a:picLocks noChangeAspect="1"/>
          </p:cNvPicPr>
          <p:nvPr/>
        </p:nvPicPr>
        <p:blipFill>
          <a:blip r:embed="rId3"/>
          <a:stretch>
            <a:fillRect/>
          </a:stretch>
        </p:blipFill>
        <p:spPr>
          <a:xfrm>
            <a:off x="758301" y="1827497"/>
            <a:ext cx="2071688" cy="2095230"/>
          </a:xfrm>
          <a:prstGeom prst="rect">
            <a:avLst/>
          </a:prstGeom>
        </p:spPr>
      </p:pic>
      <p:pic>
        <p:nvPicPr>
          <p:cNvPr id="16" name="Picture 15">
            <a:extLst>
              <a:ext uri="{FF2B5EF4-FFF2-40B4-BE49-F238E27FC236}">
                <a16:creationId xmlns:a16="http://schemas.microsoft.com/office/drawing/2014/main" id="{E03E8295-4946-A3BB-1C75-F4F5D1DD7169}"/>
              </a:ext>
            </a:extLst>
          </p:cNvPr>
          <p:cNvPicPr>
            <a:picLocks noChangeAspect="1"/>
          </p:cNvPicPr>
          <p:nvPr/>
        </p:nvPicPr>
        <p:blipFill>
          <a:blip r:embed="rId4"/>
          <a:stretch>
            <a:fillRect/>
          </a:stretch>
        </p:blipFill>
        <p:spPr>
          <a:xfrm>
            <a:off x="4971604" y="1782923"/>
            <a:ext cx="2071688" cy="2066925"/>
          </a:xfrm>
          <a:prstGeom prst="rect">
            <a:avLst/>
          </a:prstGeom>
        </p:spPr>
      </p:pic>
      <p:pic>
        <p:nvPicPr>
          <p:cNvPr id="17" name="Picture 2" descr="Esophageal cancer - Wikipedia">
            <a:extLst>
              <a:ext uri="{FF2B5EF4-FFF2-40B4-BE49-F238E27FC236}">
                <a16:creationId xmlns:a16="http://schemas.microsoft.com/office/drawing/2014/main" id="{BF6FC0C6-62DB-8675-711E-F120FC2A3B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92935" y="1963902"/>
            <a:ext cx="2046917" cy="178956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08B76B56-B4AC-AF39-0AAB-FCC8DDB674CC}"/>
              </a:ext>
            </a:extLst>
          </p:cNvPr>
          <p:cNvPicPr>
            <a:picLocks noChangeAspect="1"/>
          </p:cNvPicPr>
          <p:nvPr/>
        </p:nvPicPr>
        <p:blipFill>
          <a:blip r:embed="rId6"/>
          <a:stretch>
            <a:fillRect/>
          </a:stretch>
        </p:blipFill>
        <p:spPr>
          <a:xfrm>
            <a:off x="3620330" y="4162114"/>
            <a:ext cx="5229955" cy="1181265"/>
          </a:xfrm>
          <a:prstGeom prst="rect">
            <a:avLst/>
          </a:prstGeom>
        </p:spPr>
      </p:pic>
      <p:sp>
        <p:nvSpPr>
          <p:cNvPr id="22" name="TextBox 21">
            <a:extLst>
              <a:ext uri="{FF2B5EF4-FFF2-40B4-BE49-F238E27FC236}">
                <a16:creationId xmlns:a16="http://schemas.microsoft.com/office/drawing/2014/main" id="{799C7E8E-82DC-7A2C-19B2-0F45BCDA1147}"/>
              </a:ext>
            </a:extLst>
          </p:cNvPr>
          <p:cNvSpPr txBox="1"/>
          <p:nvPr/>
        </p:nvSpPr>
        <p:spPr>
          <a:xfrm>
            <a:off x="1192579" y="1342189"/>
            <a:ext cx="1216838" cy="339580"/>
          </a:xfrm>
          <a:prstGeom prst="rect">
            <a:avLst/>
          </a:prstGeom>
        </p:spPr>
        <p:txBody>
          <a:bodyPr vert="horz" wrap="square" lIns="0" tIns="0" rIns="0" bIns="0" rtlCol="0" anchor="t" anchorCtr="0">
            <a:noAutofit/>
          </a:bodyPr>
          <a:lstStyle/>
          <a:p>
            <a:pPr algn="l">
              <a:spcAft>
                <a:spcPts val="600"/>
              </a:spcAft>
            </a:pPr>
            <a:r>
              <a:rPr lang="en-AU" sz="2000" b="1" dirty="0">
                <a:solidFill>
                  <a:schemeClr val="tx2"/>
                </a:solidFill>
              </a:rPr>
              <a:t>Healthy </a:t>
            </a:r>
          </a:p>
        </p:txBody>
      </p:sp>
      <p:sp>
        <p:nvSpPr>
          <p:cNvPr id="23" name="TextBox 22">
            <a:extLst>
              <a:ext uri="{FF2B5EF4-FFF2-40B4-BE49-F238E27FC236}">
                <a16:creationId xmlns:a16="http://schemas.microsoft.com/office/drawing/2014/main" id="{42F34FEF-397B-BA90-0A66-F1EAB8A7CE0B}"/>
              </a:ext>
            </a:extLst>
          </p:cNvPr>
          <p:cNvSpPr txBox="1"/>
          <p:nvPr/>
        </p:nvSpPr>
        <p:spPr>
          <a:xfrm>
            <a:off x="4880892" y="972586"/>
            <a:ext cx="2253112"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Barrett’s oesophagus </a:t>
            </a:r>
          </a:p>
        </p:txBody>
      </p:sp>
      <p:sp>
        <p:nvSpPr>
          <p:cNvPr id="24" name="TextBox 23">
            <a:extLst>
              <a:ext uri="{FF2B5EF4-FFF2-40B4-BE49-F238E27FC236}">
                <a16:creationId xmlns:a16="http://schemas.microsoft.com/office/drawing/2014/main" id="{919ED299-948D-AB23-838B-953CD2E13D10}"/>
              </a:ext>
            </a:extLst>
          </p:cNvPr>
          <p:cNvSpPr txBox="1"/>
          <p:nvPr/>
        </p:nvSpPr>
        <p:spPr>
          <a:xfrm>
            <a:off x="9086740" y="1138601"/>
            <a:ext cx="2253112"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Oesophageal cancer</a:t>
            </a:r>
          </a:p>
        </p:txBody>
      </p:sp>
      <p:sp>
        <p:nvSpPr>
          <p:cNvPr id="25" name="TextBox 24">
            <a:extLst>
              <a:ext uri="{FF2B5EF4-FFF2-40B4-BE49-F238E27FC236}">
                <a16:creationId xmlns:a16="http://schemas.microsoft.com/office/drawing/2014/main" id="{4905EFAC-F413-BC70-01F0-FE0605DE7BC5}"/>
              </a:ext>
            </a:extLst>
          </p:cNvPr>
          <p:cNvSpPr txBox="1"/>
          <p:nvPr/>
        </p:nvSpPr>
        <p:spPr>
          <a:xfrm>
            <a:off x="2829989" y="5458211"/>
            <a:ext cx="2253112"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No dysplasia</a:t>
            </a:r>
          </a:p>
        </p:txBody>
      </p:sp>
      <p:sp>
        <p:nvSpPr>
          <p:cNvPr id="26" name="TextBox 25">
            <a:extLst>
              <a:ext uri="{FF2B5EF4-FFF2-40B4-BE49-F238E27FC236}">
                <a16:creationId xmlns:a16="http://schemas.microsoft.com/office/drawing/2014/main" id="{217123E5-A807-1E87-C125-0B64F87C0B29}"/>
              </a:ext>
            </a:extLst>
          </p:cNvPr>
          <p:cNvSpPr txBox="1"/>
          <p:nvPr/>
        </p:nvSpPr>
        <p:spPr>
          <a:xfrm>
            <a:off x="2522328" y="5897251"/>
            <a:ext cx="3049866"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Low-grade dysplasia</a:t>
            </a:r>
          </a:p>
        </p:txBody>
      </p:sp>
      <p:sp>
        <p:nvSpPr>
          <p:cNvPr id="27" name="TextBox 26">
            <a:extLst>
              <a:ext uri="{FF2B5EF4-FFF2-40B4-BE49-F238E27FC236}">
                <a16:creationId xmlns:a16="http://schemas.microsoft.com/office/drawing/2014/main" id="{78969CD8-210B-D7B9-8778-D4E5C8C80207}"/>
              </a:ext>
            </a:extLst>
          </p:cNvPr>
          <p:cNvSpPr txBox="1"/>
          <p:nvPr/>
        </p:nvSpPr>
        <p:spPr>
          <a:xfrm>
            <a:off x="6199336" y="5638032"/>
            <a:ext cx="3519521"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High-grade dysplasia</a:t>
            </a:r>
          </a:p>
        </p:txBody>
      </p:sp>
      <p:sp>
        <p:nvSpPr>
          <p:cNvPr id="28" name="Rectangle: Rounded Corners 27">
            <a:extLst>
              <a:ext uri="{FF2B5EF4-FFF2-40B4-BE49-F238E27FC236}">
                <a16:creationId xmlns:a16="http://schemas.microsoft.com/office/drawing/2014/main" id="{23E97567-496C-B21C-FB47-DBFF3A621B79}"/>
              </a:ext>
            </a:extLst>
          </p:cNvPr>
          <p:cNvSpPr/>
          <p:nvPr/>
        </p:nvSpPr>
        <p:spPr>
          <a:xfrm>
            <a:off x="190500" y="1031156"/>
            <a:ext cx="3049866" cy="2964420"/>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29" name="Rectangle: Rounded Corners 28">
            <a:extLst>
              <a:ext uri="{FF2B5EF4-FFF2-40B4-BE49-F238E27FC236}">
                <a16:creationId xmlns:a16="http://schemas.microsoft.com/office/drawing/2014/main" id="{1A365B39-017C-D65E-0FDF-7DDF2AF51ED6}"/>
              </a:ext>
            </a:extLst>
          </p:cNvPr>
          <p:cNvSpPr/>
          <p:nvPr/>
        </p:nvSpPr>
        <p:spPr>
          <a:xfrm>
            <a:off x="2409417" y="3995576"/>
            <a:ext cx="3840337" cy="2399478"/>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30" name="Rectangle: Rounded Corners 29">
            <a:extLst>
              <a:ext uri="{FF2B5EF4-FFF2-40B4-BE49-F238E27FC236}">
                <a16:creationId xmlns:a16="http://schemas.microsoft.com/office/drawing/2014/main" id="{47A4752C-29BA-B5CE-972B-219501DF1A90}"/>
              </a:ext>
            </a:extLst>
          </p:cNvPr>
          <p:cNvSpPr/>
          <p:nvPr/>
        </p:nvSpPr>
        <p:spPr>
          <a:xfrm>
            <a:off x="6294014" y="806571"/>
            <a:ext cx="5707487" cy="5619629"/>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82022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inVertical)">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circle(in)">
                                      <p:cBhvr>
                                        <p:cTn id="12" dur="20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circle(in)">
                                      <p:cBhvr>
                                        <p:cTn id="17"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4521C-16C1-2BFE-B9AF-6DA09E2D0C5E}"/>
              </a:ext>
            </a:extLst>
          </p:cNvPr>
          <p:cNvSpPr>
            <a:spLocks noGrp="1"/>
          </p:cNvSpPr>
          <p:nvPr>
            <p:ph type="title"/>
          </p:nvPr>
        </p:nvSpPr>
        <p:spPr>
          <a:xfrm>
            <a:off x="6507066" y="431796"/>
            <a:ext cx="2214583" cy="692325"/>
          </a:xfrm>
        </p:spPr>
        <p:txBody>
          <a:bodyPr/>
          <a:lstStyle/>
          <a:p>
            <a:r>
              <a:rPr lang="en-AU" dirty="0"/>
              <a:t>2. Data in</a:t>
            </a:r>
            <a:br>
              <a:rPr lang="en-AU" dirty="0"/>
            </a:br>
            <a:br>
              <a:rPr lang="en-AU" dirty="0"/>
            </a:br>
            <a:br>
              <a:rPr lang="en-AU" dirty="0"/>
            </a:br>
            <a:endParaRPr lang="en-AU" dirty="0"/>
          </a:p>
        </p:txBody>
      </p:sp>
      <p:sp>
        <p:nvSpPr>
          <p:cNvPr id="3" name="TextBox 2">
            <a:extLst>
              <a:ext uri="{FF2B5EF4-FFF2-40B4-BE49-F238E27FC236}">
                <a16:creationId xmlns:a16="http://schemas.microsoft.com/office/drawing/2014/main" id="{F43349BB-503C-83DA-F4B2-2D3F4C2C2952}"/>
              </a:ext>
            </a:extLst>
          </p:cNvPr>
          <p:cNvSpPr txBox="1"/>
          <p:nvPr/>
        </p:nvSpPr>
        <p:spPr>
          <a:xfrm>
            <a:off x="998400" y="1233182"/>
            <a:ext cx="4311941" cy="386732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585AA4F0-9AE5-E51C-96AB-87620D8E3957}"/>
              </a:ext>
            </a:extLst>
          </p:cNvPr>
          <p:cNvSpPr txBox="1"/>
          <p:nvPr/>
        </p:nvSpPr>
        <p:spPr>
          <a:xfrm>
            <a:off x="1199626" y="1233182"/>
            <a:ext cx="3934436" cy="3649211"/>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6" name="Picture 5">
            <a:extLst>
              <a:ext uri="{FF2B5EF4-FFF2-40B4-BE49-F238E27FC236}">
                <a16:creationId xmlns:a16="http://schemas.microsoft.com/office/drawing/2014/main" id="{5555B1AE-3917-75F8-3885-243667E05F07}"/>
              </a:ext>
            </a:extLst>
          </p:cNvPr>
          <p:cNvPicPr>
            <a:picLocks noChangeAspect="1"/>
          </p:cNvPicPr>
          <p:nvPr/>
        </p:nvPicPr>
        <p:blipFill>
          <a:blip r:embed="rId2"/>
          <a:stretch>
            <a:fillRect/>
          </a:stretch>
        </p:blipFill>
        <p:spPr>
          <a:xfrm>
            <a:off x="805685" y="3625645"/>
            <a:ext cx="3905250" cy="2124075"/>
          </a:xfrm>
          <a:prstGeom prst="rect">
            <a:avLst/>
          </a:prstGeom>
        </p:spPr>
      </p:pic>
      <p:sp>
        <p:nvSpPr>
          <p:cNvPr id="7" name="TextBox 6">
            <a:extLst>
              <a:ext uri="{FF2B5EF4-FFF2-40B4-BE49-F238E27FC236}">
                <a16:creationId xmlns:a16="http://schemas.microsoft.com/office/drawing/2014/main" id="{A07E5FD5-1CE9-D8DF-D765-745ACC7EACB5}"/>
              </a:ext>
            </a:extLst>
          </p:cNvPr>
          <p:cNvSpPr txBox="1"/>
          <p:nvPr/>
        </p:nvSpPr>
        <p:spPr>
          <a:xfrm>
            <a:off x="6507066" y="1187264"/>
            <a:ext cx="4558805" cy="2659311"/>
          </a:xfrm>
          <a:prstGeom prst="rect">
            <a:avLst/>
          </a:prstGeom>
        </p:spPr>
        <p:txBody>
          <a:bodyPr vert="horz" wrap="square" lIns="0" tIns="0" rIns="0" bIns="0" rtlCol="0" anchor="t" anchorCtr="0">
            <a:noAutofit/>
          </a:bodyPr>
          <a:lstStyle/>
          <a:p>
            <a:pPr algn="l">
              <a:spcAft>
                <a:spcPts val="600"/>
              </a:spcAft>
            </a:pPr>
            <a:r>
              <a:rPr lang="en-AU" b="1" dirty="0">
                <a:solidFill>
                  <a:schemeClr val="tx2"/>
                </a:solidFill>
              </a:rPr>
              <a:t>There are four different presentations of this data.</a:t>
            </a:r>
          </a:p>
          <a:p>
            <a:pPr marL="342900" indent="-342900" algn="l">
              <a:spcAft>
                <a:spcPts val="600"/>
              </a:spcAft>
              <a:buAutoNum type="arabicPeriod"/>
            </a:pPr>
            <a:r>
              <a:rPr lang="en-AU" b="1" dirty="0">
                <a:solidFill>
                  <a:schemeClr val="tx2"/>
                </a:solidFill>
              </a:rPr>
              <a:t>All values</a:t>
            </a:r>
          </a:p>
          <a:p>
            <a:pPr marL="342900" indent="-342900" algn="l">
              <a:spcAft>
                <a:spcPts val="600"/>
              </a:spcAft>
              <a:buAutoNum type="arabicPeriod"/>
            </a:pPr>
            <a:r>
              <a:rPr lang="en-AU" b="1" dirty="0">
                <a:solidFill>
                  <a:schemeClr val="tx2"/>
                </a:solidFill>
              </a:rPr>
              <a:t>Clinical information only</a:t>
            </a:r>
          </a:p>
          <a:p>
            <a:pPr marL="342900" indent="-342900" algn="l">
              <a:spcAft>
                <a:spcPts val="600"/>
              </a:spcAft>
              <a:buAutoNum type="arabicPeriod"/>
            </a:pPr>
            <a:r>
              <a:rPr lang="en-AU" b="1" dirty="0">
                <a:solidFill>
                  <a:schemeClr val="tx2"/>
                </a:solidFill>
              </a:rPr>
              <a:t>Clinical information and protein measurements</a:t>
            </a:r>
          </a:p>
          <a:p>
            <a:pPr marL="342900" indent="-342900" algn="l">
              <a:spcAft>
                <a:spcPts val="600"/>
              </a:spcAft>
              <a:buAutoNum type="arabicPeriod"/>
            </a:pPr>
            <a:r>
              <a:rPr lang="en-AU" b="1" dirty="0">
                <a:solidFill>
                  <a:schemeClr val="tx2"/>
                </a:solidFill>
              </a:rPr>
              <a:t>Clinical information and protein ratios</a:t>
            </a:r>
          </a:p>
        </p:txBody>
      </p:sp>
      <p:sp>
        <p:nvSpPr>
          <p:cNvPr id="8" name="Title 1">
            <a:extLst>
              <a:ext uri="{FF2B5EF4-FFF2-40B4-BE49-F238E27FC236}">
                <a16:creationId xmlns:a16="http://schemas.microsoft.com/office/drawing/2014/main" id="{E166BD3E-E041-E526-4C0A-FA2C408F60D7}"/>
              </a:ext>
            </a:extLst>
          </p:cNvPr>
          <p:cNvSpPr txBox="1">
            <a:spLocks/>
          </p:cNvSpPr>
          <p:nvPr/>
        </p:nvSpPr>
        <p:spPr>
          <a:xfrm>
            <a:off x="992966" y="431797"/>
            <a:ext cx="2214583" cy="692325"/>
          </a:xfrm>
          <a:prstGeom prst="rect">
            <a:avLst/>
          </a:prstGeom>
        </p:spPr>
        <p:txBody>
          <a:bodyPr vert="horz" lIns="0" tIns="0" rIns="0" bIns="0" rtlCol="0" anchor="t" anchorCtr="0">
            <a:noAutofit/>
          </a:bodyPr>
          <a:lst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a:lstStyle>
          <a:p>
            <a:r>
              <a:rPr lang="en-AU" dirty="0"/>
              <a:t>1. Target</a:t>
            </a:r>
            <a:br>
              <a:rPr lang="en-AU" dirty="0"/>
            </a:br>
            <a:br>
              <a:rPr lang="en-AU" dirty="0"/>
            </a:br>
            <a:br>
              <a:rPr lang="en-AU" dirty="0"/>
            </a:br>
            <a:endParaRPr lang="en-AU" dirty="0"/>
          </a:p>
        </p:txBody>
      </p:sp>
      <p:sp>
        <p:nvSpPr>
          <p:cNvPr id="9" name="TextBox 8">
            <a:extLst>
              <a:ext uri="{FF2B5EF4-FFF2-40B4-BE49-F238E27FC236}">
                <a16:creationId xmlns:a16="http://schemas.microsoft.com/office/drawing/2014/main" id="{F031A5C3-89A2-115C-AB58-E5F2823B8EE4}"/>
              </a:ext>
            </a:extLst>
          </p:cNvPr>
          <p:cNvSpPr txBox="1"/>
          <p:nvPr/>
        </p:nvSpPr>
        <p:spPr>
          <a:xfrm flipH="1">
            <a:off x="992966" y="1234795"/>
            <a:ext cx="3938731" cy="2811711"/>
          </a:xfrm>
          <a:prstGeom prst="rect">
            <a:avLst/>
          </a:prstGeom>
        </p:spPr>
        <p:txBody>
          <a:bodyPr vert="horz" wrap="square" lIns="0" tIns="0" rIns="0" bIns="0" rtlCol="0" anchor="t" anchorCtr="0">
            <a:noAutofit/>
          </a:bodyPr>
          <a:lstStyle/>
          <a:p>
            <a:pPr algn="l">
              <a:spcAft>
                <a:spcPts val="600"/>
              </a:spcAft>
            </a:pPr>
            <a:r>
              <a:rPr lang="en-AU" b="1" dirty="0">
                <a:solidFill>
                  <a:schemeClr val="tx2"/>
                </a:solidFill>
              </a:rPr>
              <a:t>There are multiple categories in the target column.</a:t>
            </a:r>
          </a:p>
          <a:p>
            <a:pPr algn="l">
              <a:spcAft>
                <a:spcPts val="600"/>
              </a:spcAft>
            </a:pPr>
            <a:r>
              <a:rPr lang="en-AU" b="1" dirty="0">
                <a:solidFill>
                  <a:schemeClr val="tx2"/>
                </a:solidFill>
              </a:rPr>
              <a:t>We need to group the targets to work with binary classifier models.</a:t>
            </a:r>
          </a:p>
          <a:p>
            <a:pPr marL="342900" indent="-342900" algn="l">
              <a:spcAft>
                <a:spcPts val="600"/>
              </a:spcAft>
              <a:buAutoNum type="arabicPeriod"/>
            </a:pPr>
            <a:r>
              <a:rPr lang="en-AU" b="1" dirty="0">
                <a:solidFill>
                  <a:schemeClr val="tx2"/>
                </a:solidFill>
              </a:rPr>
              <a:t>‘Healthy’ vs ‘the rest’</a:t>
            </a:r>
          </a:p>
          <a:p>
            <a:pPr marL="342900" indent="-342900" algn="l">
              <a:spcAft>
                <a:spcPts val="600"/>
              </a:spcAft>
              <a:buAutoNum type="arabicPeriod"/>
            </a:pPr>
            <a:r>
              <a:rPr lang="en-AU" b="1" dirty="0">
                <a:solidFill>
                  <a:schemeClr val="tx2"/>
                </a:solidFill>
              </a:rPr>
              <a:t>BE vs BE-HGD and cancer</a:t>
            </a:r>
          </a:p>
          <a:p>
            <a:pPr algn="l">
              <a:spcAft>
                <a:spcPts val="600"/>
              </a:spcAft>
            </a:pPr>
            <a:endParaRPr lang="en-AU" b="1" dirty="0">
              <a:solidFill>
                <a:schemeClr val="tx2"/>
              </a:solidFill>
            </a:endParaRPr>
          </a:p>
        </p:txBody>
      </p:sp>
    </p:spTree>
    <p:extLst>
      <p:ext uri="{BB962C8B-B14F-4D97-AF65-F5344CB8AC3E}">
        <p14:creationId xmlns:p14="http://schemas.microsoft.com/office/powerpoint/2010/main" val="3019081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4521C-16C1-2BFE-B9AF-6DA09E2D0C5E}"/>
              </a:ext>
            </a:extLst>
          </p:cNvPr>
          <p:cNvSpPr>
            <a:spLocks noGrp="1"/>
          </p:cNvSpPr>
          <p:nvPr>
            <p:ph type="title"/>
          </p:nvPr>
        </p:nvSpPr>
        <p:spPr>
          <a:xfrm>
            <a:off x="578214" y="322743"/>
            <a:ext cx="2214583" cy="692325"/>
          </a:xfrm>
        </p:spPr>
        <p:txBody>
          <a:bodyPr/>
          <a:lstStyle/>
          <a:p>
            <a:r>
              <a:rPr lang="en-AU" dirty="0"/>
              <a:t>2. Data in</a:t>
            </a:r>
            <a:br>
              <a:rPr lang="en-AU" dirty="0"/>
            </a:br>
            <a:br>
              <a:rPr lang="en-AU" dirty="0"/>
            </a:br>
            <a:br>
              <a:rPr lang="en-AU" dirty="0"/>
            </a:br>
            <a:endParaRPr lang="en-AU" dirty="0"/>
          </a:p>
        </p:txBody>
      </p:sp>
      <p:sp>
        <p:nvSpPr>
          <p:cNvPr id="3" name="TextBox 2">
            <a:extLst>
              <a:ext uri="{FF2B5EF4-FFF2-40B4-BE49-F238E27FC236}">
                <a16:creationId xmlns:a16="http://schemas.microsoft.com/office/drawing/2014/main" id="{F43349BB-503C-83DA-F4B2-2D3F4C2C2952}"/>
              </a:ext>
            </a:extLst>
          </p:cNvPr>
          <p:cNvSpPr txBox="1"/>
          <p:nvPr/>
        </p:nvSpPr>
        <p:spPr>
          <a:xfrm>
            <a:off x="998400" y="1233182"/>
            <a:ext cx="4311941" cy="386732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585AA4F0-9AE5-E51C-96AB-87620D8E3957}"/>
              </a:ext>
            </a:extLst>
          </p:cNvPr>
          <p:cNvSpPr txBox="1"/>
          <p:nvPr/>
        </p:nvSpPr>
        <p:spPr>
          <a:xfrm>
            <a:off x="1199626" y="1233182"/>
            <a:ext cx="3934436" cy="3649211"/>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7" name="TextBox 6">
            <a:extLst>
              <a:ext uri="{FF2B5EF4-FFF2-40B4-BE49-F238E27FC236}">
                <a16:creationId xmlns:a16="http://schemas.microsoft.com/office/drawing/2014/main" id="{A07E5FD5-1CE9-D8DF-D765-745ACC7EACB5}"/>
              </a:ext>
            </a:extLst>
          </p:cNvPr>
          <p:cNvSpPr txBox="1"/>
          <p:nvPr/>
        </p:nvSpPr>
        <p:spPr>
          <a:xfrm>
            <a:off x="6755741" y="3657600"/>
            <a:ext cx="4387076" cy="282210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Data four ways:</a:t>
            </a:r>
          </a:p>
          <a:p>
            <a:pPr marL="342900" indent="-342900">
              <a:lnSpc>
                <a:spcPct val="150000"/>
              </a:lnSpc>
              <a:spcAft>
                <a:spcPts val="600"/>
              </a:spcAft>
              <a:buAutoNum type="arabicPeriod"/>
            </a:pPr>
            <a:r>
              <a:rPr lang="en-AU" sz="2000" b="1" dirty="0">
                <a:solidFill>
                  <a:schemeClr val="tx2"/>
                </a:solidFill>
              </a:rPr>
              <a:t>All values</a:t>
            </a:r>
          </a:p>
          <a:p>
            <a:pPr marL="342900" indent="-342900">
              <a:lnSpc>
                <a:spcPct val="150000"/>
              </a:lnSpc>
              <a:spcAft>
                <a:spcPts val="600"/>
              </a:spcAft>
              <a:buAutoNum type="arabicPeriod"/>
            </a:pPr>
            <a:r>
              <a:rPr lang="en-AU" sz="2000" b="1" dirty="0">
                <a:solidFill>
                  <a:schemeClr val="tx2"/>
                </a:solidFill>
              </a:rPr>
              <a:t>Clinical only</a:t>
            </a:r>
          </a:p>
          <a:p>
            <a:pPr marL="342900" indent="-342900">
              <a:lnSpc>
                <a:spcPct val="150000"/>
              </a:lnSpc>
              <a:spcAft>
                <a:spcPts val="600"/>
              </a:spcAft>
              <a:buAutoNum type="arabicPeriod"/>
            </a:pPr>
            <a:r>
              <a:rPr lang="en-AU" sz="2000" b="1" dirty="0">
                <a:solidFill>
                  <a:schemeClr val="tx2"/>
                </a:solidFill>
              </a:rPr>
              <a:t>Clinical + protein measurements</a:t>
            </a:r>
          </a:p>
          <a:p>
            <a:pPr marL="342900" indent="-342900">
              <a:lnSpc>
                <a:spcPct val="150000"/>
              </a:lnSpc>
              <a:spcAft>
                <a:spcPts val="600"/>
              </a:spcAft>
              <a:buAutoNum type="arabicPeriod"/>
            </a:pPr>
            <a:r>
              <a:rPr lang="en-AU" sz="2000" b="1" dirty="0">
                <a:solidFill>
                  <a:schemeClr val="tx2"/>
                </a:solidFill>
              </a:rPr>
              <a:t>Clinical + protein ratios</a:t>
            </a:r>
          </a:p>
        </p:txBody>
      </p:sp>
      <p:pic>
        <p:nvPicPr>
          <p:cNvPr id="10" name="Picture 9" descr="Table&#10;&#10;Description automatically generated">
            <a:extLst>
              <a:ext uri="{FF2B5EF4-FFF2-40B4-BE49-F238E27FC236}">
                <a16:creationId xmlns:a16="http://schemas.microsoft.com/office/drawing/2014/main" id="{3D8C509E-4465-BFCD-FF20-C5DBB1219A08}"/>
              </a:ext>
            </a:extLst>
          </p:cNvPr>
          <p:cNvPicPr>
            <a:picLocks noChangeAspect="1"/>
          </p:cNvPicPr>
          <p:nvPr/>
        </p:nvPicPr>
        <p:blipFill rotWithShape="1">
          <a:blip r:embed="rId3"/>
          <a:srcRect l="218" t="11905" r="28255"/>
          <a:stretch/>
        </p:blipFill>
        <p:spPr>
          <a:xfrm>
            <a:off x="675918" y="4836634"/>
            <a:ext cx="4543836" cy="1528258"/>
          </a:xfrm>
          <a:prstGeom prst="rect">
            <a:avLst/>
          </a:prstGeom>
        </p:spPr>
      </p:pic>
      <p:pic>
        <p:nvPicPr>
          <p:cNvPr id="12" name="Picture 11" descr="Table&#10;&#10;Description automatically generated">
            <a:extLst>
              <a:ext uri="{FF2B5EF4-FFF2-40B4-BE49-F238E27FC236}">
                <a16:creationId xmlns:a16="http://schemas.microsoft.com/office/drawing/2014/main" id="{AAF8ECA2-5E84-19A9-BB66-2A2320E43274}"/>
              </a:ext>
            </a:extLst>
          </p:cNvPr>
          <p:cNvPicPr>
            <a:picLocks noChangeAspect="1"/>
          </p:cNvPicPr>
          <p:nvPr/>
        </p:nvPicPr>
        <p:blipFill>
          <a:blip r:embed="rId4"/>
          <a:stretch>
            <a:fillRect/>
          </a:stretch>
        </p:blipFill>
        <p:spPr>
          <a:xfrm>
            <a:off x="675918" y="3141737"/>
            <a:ext cx="4655745" cy="1409677"/>
          </a:xfrm>
          <a:prstGeom prst="rect">
            <a:avLst/>
          </a:prstGeom>
        </p:spPr>
      </p:pic>
      <p:pic>
        <p:nvPicPr>
          <p:cNvPr id="14" name="Picture 13" descr="Table&#10;&#10;Description automatically generated with medium confidence">
            <a:extLst>
              <a:ext uri="{FF2B5EF4-FFF2-40B4-BE49-F238E27FC236}">
                <a16:creationId xmlns:a16="http://schemas.microsoft.com/office/drawing/2014/main" id="{A83951BC-33AC-60CC-5D84-BD100E2006F9}"/>
              </a:ext>
            </a:extLst>
          </p:cNvPr>
          <p:cNvPicPr>
            <a:picLocks noChangeAspect="1"/>
          </p:cNvPicPr>
          <p:nvPr/>
        </p:nvPicPr>
        <p:blipFill rotWithShape="1">
          <a:blip r:embed="rId5"/>
          <a:srcRect l="48876"/>
          <a:stretch/>
        </p:blipFill>
        <p:spPr>
          <a:xfrm>
            <a:off x="750822" y="1257237"/>
            <a:ext cx="2839288" cy="1677166"/>
          </a:xfrm>
          <a:prstGeom prst="rect">
            <a:avLst/>
          </a:prstGeom>
        </p:spPr>
      </p:pic>
      <p:sp>
        <p:nvSpPr>
          <p:cNvPr id="15" name="TextBox 14">
            <a:extLst>
              <a:ext uri="{FF2B5EF4-FFF2-40B4-BE49-F238E27FC236}">
                <a16:creationId xmlns:a16="http://schemas.microsoft.com/office/drawing/2014/main" id="{D9DC6CA4-B8DB-9266-F54A-2387C244D8ED}"/>
              </a:ext>
            </a:extLst>
          </p:cNvPr>
          <p:cNvSpPr txBox="1"/>
          <p:nvPr/>
        </p:nvSpPr>
        <p:spPr>
          <a:xfrm>
            <a:off x="6755741" y="181653"/>
            <a:ext cx="4562168" cy="3156156"/>
          </a:xfrm>
          <a:prstGeom prst="rect">
            <a:avLst/>
          </a:prstGeom>
        </p:spPr>
        <p:style>
          <a:lnRef idx="0">
            <a:schemeClr val="accent1"/>
          </a:lnRef>
          <a:fillRef idx="3">
            <a:schemeClr val="accent1"/>
          </a:fillRef>
          <a:effectRef idx="3">
            <a:schemeClr val="accent1"/>
          </a:effectRef>
          <a:fontRef idx="minor">
            <a:schemeClr val="lt1"/>
          </a:fontRef>
        </p:style>
        <p:txBody>
          <a:bodyPr vert="horz" wrap="square" lIns="0" tIns="0" rIns="0" bIns="0" rtlCol="0" anchor="ctr" anchorCtr="0">
            <a:noAutofit/>
          </a:bodyPr>
          <a:lstStyle/>
          <a:p>
            <a:pPr algn="ctr">
              <a:lnSpc>
                <a:spcPct val="150000"/>
              </a:lnSpc>
              <a:spcAft>
                <a:spcPts val="600"/>
              </a:spcAft>
            </a:pPr>
            <a:r>
              <a:rPr lang="en-AU" sz="2800" b="1" dirty="0">
                <a:solidFill>
                  <a:schemeClr val="bg1"/>
                </a:solidFill>
              </a:rPr>
              <a:t>What information is useful?</a:t>
            </a:r>
          </a:p>
          <a:p>
            <a:pPr algn="ctr">
              <a:lnSpc>
                <a:spcPct val="150000"/>
              </a:lnSpc>
              <a:spcAft>
                <a:spcPts val="600"/>
              </a:spcAft>
            </a:pPr>
            <a:r>
              <a:rPr lang="en-AU" sz="2800" b="1" dirty="0">
                <a:solidFill>
                  <a:schemeClr val="bg1"/>
                </a:solidFill>
              </a:rPr>
              <a:t>How important is clinical data? Blood data?</a:t>
            </a:r>
          </a:p>
        </p:txBody>
      </p:sp>
    </p:spTree>
    <p:extLst>
      <p:ext uri="{BB962C8B-B14F-4D97-AF65-F5344CB8AC3E}">
        <p14:creationId xmlns:p14="http://schemas.microsoft.com/office/powerpoint/2010/main" val="2778586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4521C-16C1-2BFE-B9AF-6DA09E2D0C5E}"/>
              </a:ext>
            </a:extLst>
          </p:cNvPr>
          <p:cNvSpPr>
            <a:spLocks noGrp="1"/>
          </p:cNvSpPr>
          <p:nvPr>
            <p:ph type="title"/>
          </p:nvPr>
        </p:nvSpPr>
        <p:spPr>
          <a:xfrm>
            <a:off x="578214" y="322743"/>
            <a:ext cx="3264443" cy="692325"/>
          </a:xfrm>
        </p:spPr>
        <p:txBody>
          <a:bodyPr/>
          <a:lstStyle/>
          <a:p>
            <a:r>
              <a:rPr lang="en-AU" dirty="0"/>
              <a:t>3. Model selection</a:t>
            </a:r>
            <a:br>
              <a:rPr lang="en-AU" dirty="0"/>
            </a:br>
            <a:br>
              <a:rPr lang="en-AU" dirty="0"/>
            </a:br>
            <a:br>
              <a:rPr lang="en-AU" dirty="0"/>
            </a:br>
            <a:endParaRPr lang="en-AU" dirty="0"/>
          </a:p>
        </p:txBody>
      </p:sp>
      <p:sp>
        <p:nvSpPr>
          <p:cNvPr id="3" name="TextBox 2">
            <a:extLst>
              <a:ext uri="{FF2B5EF4-FFF2-40B4-BE49-F238E27FC236}">
                <a16:creationId xmlns:a16="http://schemas.microsoft.com/office/drawing/2014/main" id="{F43349BB-503C-83DA-F4B2-2D3F4C2C2952}"/>
              </a:ext>
            </a:extLst>
          </p:cNvPr>
          <p:cNvSpPr txBox="1"/>
          <p:nvPr/>
        </p:nvSpPr>
        <p:spPr>
          <a:xfrm>
            <a:off x="998400" y="1233182"/>
            <a:ext cx="4311941" cy="386732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585AA4F0-9AE5-E51C-96AB-87620D8E3957}"/>
              </a:ext>
            </a:extLst>
          </p:cNvPr>
          <p:cNvSpPr txBox="1"/>
          <p:nvPr/>
        </p:nvSpPr>
        <p:spPr>
          <a:xfrm>
            <a:off x="1199626" y="1233182"/>
            <a:ext cx="3934436" cy="3649211"/>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7" name="TextBox 6">
            <a:extLst>
              <a:ext uri="{FF2B5EF4-FFF2-40B4-BE49-F238E27FC236}">
                <a16:creationId xmlns:a16="http://schemas.microsoft.com/office/drawing/2014/main" id="{A07E5FD5-1CE9-D8DF-D765-745ACC7EACB5}"/>
              </a:ext>
            </a:extLst>
          </p:cNvPr>
          <p:cNvSpPr txBox="1"/>
          <p:nvPr/>
        </p:nvSpPr>
        <p:spPr>
          <a:xfrm>
            <a:off x="1010873" y="1339318"/>
            <a:ext cx="4311941" cy="1978104"/>
          </a:xfrm>
          <a:prstGeom prst="rect">
            <a:avLst/>
          </a:prstGeom>
        </p:spPr>
        <p:txBody>
          <a:bodyPr vert="horz" wrap="square" lIns="0" tIns="0" rIns="0" bIns="0" rtlCol="0" anchor="t" anchorCtr="0">
            <a:noAutofit/>
          </a:bodyPr>
          <a:lstStyle/>
          <a:p>
            <a:pPr>
              <a:lnSpc>
                <a:spcPct val="150000"/>
              </a:lnSpc>
              <a:spcAft>
                <a:spcPts val="600"/>
              </a:spcAft>
            </a:pPr>
            <a:r>
              <a:rPr lang="en-AU" sz="2800" b="1" dirty="0">
                <a:solidFill>
                  <a:schemeClr val="tx2"/>
                </a:solidFill>
              </a:rPr>
              <a:t>Supervised ML</a:t>
            </a:r>
          </a:p>
          <a:p>
            <a:pPr>
              <a:lnSpc>
                <a:spcPct val="150000"/>
              </a:lnSpc>
              <a:spcAft>
                <a:spcPts val="600"/>
              </a:spcAft>
            </a:pPr>
            <a:r>
              <a:rPr lang="en-AU" sz="2800" b="1" dirty="0">
                <a:solidFill>
                  <a:schemeClr val="tx2"/>
                </a:solidFill>
              </a:rPr>
              <a:t>Classification models</a:t>
            </a:r>
          </a:p>
        </p:txBody>
      </p:sp>
      <p:sp>
        <p:nvSpPr>
          <p:cNvPr id="5" name="TextBox 4">
            <a:extLst>
              <a:ext uri="{FF2B5EF4-FFF2-40B4-BE49-F238E27FC236}">
                <a16:creationId xmlns:a16="http://schemas.microsoft.com/office/drawing/2014/main" id="{D3601D61-B888-88BF-7A7A-37BE193960DF}"/>
              </a:ext>
            </a:extLst>
          </p:cNvPr>
          <p:cNvSpPr txBox="1"/>
          <p:nvPr/>
        </p:nvSpPr>
        <p:spPr>
          <a:xfrm>
            <a:off x="6324600" y="892629"/>
            <a:ext cx="4550229" cy="473528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3" name="Graphic 12" descr="Man in business attire">
            <a:extLst>
              <a:ext uri="{FF2B5EF4-FFF2-40B4-BE49-F238E27FC236}">
                <a16:creationId xmlns:a16="http://schemas.microsoft.com/office/drawing/2014/main" id="{CB32A9C7-D2F8-D840-7948-2086E7B68B1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67544" y="3127992"/>
            <a:ext cx="1959428" cy="2645943"/>
          </a:xfrm>
          <a:prstGeom prst="rect">
            <a:avLst/>
          </a:prstGeom>
        </p:spPr>
      </p:pic>
      <p:sp>
        <p:nvSpPr>
          <p:cNvPr id="16" name="TextBox 15">
            <a:extLst>
              <a:ext uri="{FF2B5EF4-FFF2-40B4-BE49-F238E27FC236}">
                <a16:creationId xmlns:a16="http://schemas.microsoft.com/office/drawing/2014/main" id="{D6F28287-D7C9-C403-2310-B9B95E12D70D}"/>
              </a:ext>
            </a:extLst>
          </p:cNvPr>
          <p:cNvSpPr txBox="1"/>
          <p:nvPr/>
        </p:nvSpPr>
        <p:spPr>
          <a:xfrm>
            <a:off x="6706409" y="1015068"/>
            <a:ext cx="4474718" cy="2784046"/>
          </a:xfrm>
          <a:prstGeom prst="rect">
            <a:avLst/>
          </a:prstGeom>
        </p:spPr>
        <p:txBody>
          <a:bodyPr vert="horz" wrap="square" lIns="0" tIns="0" rIns="0" bIns="0" rtlCol="0" anchor="t" anchorCtr="0">
            <a:noAutofit/>
          </a:bodyPr>
          <a:lstStyle/>
          <a:p>
            <a:pPr>
              <a:lnSpc>
                <a:spcPct val="150000"/>
              </a:lnSpc>
              <a:spcAft>
                <a:spcPts val="600"/>
              </a:spcAft>
            </a:pPr>
            <a:r>
              <a:rPr lang="en-AU" sz="2400" b="1" dirty="0">
                <a:solidFill>
                  <a:schemeClr val="tx2"/>
                </a:solidFill>
              </a:rPr>
              <a:t>Logistic Regression</a:t>
            </a:r>
          </a:p>
          <a:p>
            <a:pPr>
              <a:lnSpc>
                <a:spcPct val="150000"/>
              </a:lnSpc>
              <a:spcAft>
                <a:spcPts val="600"/>
              </a:spcAft>
            </a:pPr>
            <a:r>
              <a:rPr lang="en-AU" sz="2400" b="1" dirty="0">
                <a:solidFill>
                  <a:schemeClr val="tx2"/>
                </a:solidFill>
              </a:rPr>
              <a:t>Decision Tree</a:t>
            </a:r>
          </a:p>
          <a:p>
            <a:pPr>
              <a:lnSpc>
                <a:spcPct val="150000"/>
              </a:lnSpc>
              <a:spcAft>
                <a:spcPts val="600"/>
              </a:spcAft>
            </a:pPr>
            <a:r>
              <a:rPr lang="en-AU" sz="2400" b="1" dirty="0">
                <a:solidFill>
                  <a:schemeClr val="tx2"/>
                </a:solidFill>
              </a:rPr>
              <a:t>Random Forest</a:t>
            </a:r>
          </a:p>
          <a:p>
            <a:pPr>
              <a:lnSpc>
                <a:spcPct val="150000"/>
              </a:lnSpc>
              <a:spcAft>
                <a:spcPts val="600"/>
              </a:spcAft>
            </a:pPr>
            <a:r>
              <a:rPr lang="en-AU" sz="2400" b="1" dirty="0">
                <a:solidFill>
                  <a:schemeClr val="tx2"/>
                </a:solidFill>
              </a:rPr>
              <a:t>Support Vector Machine</a:t>
            </a:r>
          </a:p>
        </p:txBody>
      </p:sp>
    </p:spTree>
    <p:extLst>
      <p:ext uri="{BB962C8B-B14F-4D97-AF65-F5344CB8AC3E}">
        <p14:creationId xmlns:p14="http://schemas.microsoft.com/office/powerpoint/2010/main" val="1297796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F38BC3B-625F-4F5B-BCDC-EA207EEBA9CD}"/>
              </a:ext>
            </a:extLst>
          </p:cNvPr>
          <p:cNvSpPr/>
          <p:nvPr/>
        </p:nvSpPr>
        <p:spPr>
          <a:xfrm rot="16200000">
            <a:off x="1898494" y="76039"/>
            <a:ext cx="4905372" cy="6696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GB" sz="1500" err="1">
              <a:solidFill>
                <a:schemeClr val="bg1"/>
              </a:solidFill>
            </a:endParaRPr>
          </a:p>
        </p:txBody>
      </p:sp>
      <p:sp>
        <p:nvSpPr>
          <p:cNvPr id="8" name="TextBox 7">
            <a:extLst>
              <a:ext uri="{FF2B5EF4-FFF2-40B4-BE49-F238E27FC236}">
                <a16:creationId xmlns:a16="http://schemas.microsoft.com/office/drawing/2014/main" id="{D4AEE53A-112B-4493-9B2A-3B18984DA54B}"/>
              </a:ext>
            </a:extLst>
          </p:cNvPr>
          <p:cNvSpPr txBox="1"/>
          <p:nvPr/>
        </p:nvSpPr>
        <p:spPr>
          <a:xfrm>
            <a:off x="1490663" y="1330008"/>
            <a:ext cx="3624262" cy="581698"/>
          </a:xfrm>
          <a:prstGeom prst="rect">
            <a:avLst/>
          </a:prstGeom>
          <a:noFill/>
        </p:spPr>
        <p:txBody>
          <a:bodyPr wrap="square" lIns="0" tIns="0" rIns="0" bIns="0" rtlCol="0">
            <a:spAutoFit/>
          </a:bodyPr>
          <a:lstStyle/>
          <a:p>
            <a:pPr algn="l">
              <a:lnSpc>
                <a:spcPct val="70000"/>
              </a:lnSpc>
              <a:spcAft>
                <a:spcPts val="600"/>
              </a:spcAft>
            </a:pPr>
            <a:r>
              <a:rPr lang="en-GB" sz="5400">
                <a:solidFill>
                  <a:schemeClr val="tx2"/>
                </a:solidFill>
                <a:latin typeface="+mj-lt"/>
              </a:rPr>
              <a:t>Table of contents</a:t>
            </a:r>
          </a:p>
        </p:txBody>
      </p:sp>
      <p:graphicFrame>
        <p:nvGraphicFramePr>
          <p:cNvPr id="9" name="Table 24">
            <a:extLst>
              <a:ext uri="{FF2B5EF4-FFF2-40B4-BE49-F238E27FC236}">
                <a16:creationId xmlns:a16="http://schemas.microsoft.com/office/drawing/2014/main" id="{EEF06C82-97C1-449D-AEEF-5AF0AA406E28}"/>
              </a:ext>
            </a:extLst>
          </p:cNvPr>
          <p:cNvGraphicFramePr>
            <a:graphicFrameLocks/>
          </p:cNvGraphicFramePr>
          <p:nvPr>
            <p:extLst>
              <p:ext uri="{D42A27DB-BD31-4B8C-83A1-F6EECF244321}">
                <p14:modId xmlns:p14="http://schemas.microsoft.com/office/powerpoint/2010/main" val="4226328423"/>
              </p:ext>
            </p:extLst>
          </p:nvPr>
        </p:nvGraphicFramePr>
        <p:xfrm>
          <a:off x="1490661" y="2330113"/>
          <a:ext cx="3908929" cy="2664365"/>
        </p:xfrm>
        <a:graphic>
          <a:graphicData uri="http://schemas.openxmlformats.org/drawingml/2006/table">
            <a:tbl>
              <a:tblPr firstRow="1" bandRow="1">
                <a:tableStyleId>{5C22544A-7EE6-4342-B048-85BDC9FD1C3A}</a:tableStyleId>
              </a:tblPr>
              <a:tblGrid>
                <a:gridCol w="471314">
                  <a:extLst>
                    <a:ext uri="{9D8B030D-6E8A-4147-A177-3AD203B41FA5}">
                      <a16:colId xmlns:a16="http://schemas.microsoft.com/office/drawing/2014/main" val="1857791330"/>
                    </a:ext>
                  </a:extLst>
                </a:gridCol>
                <a:gridCol w="2827878">
                  <a:extLst>
                    <a:ext uri="{9D8B030D-6E8A-4147-A177-3AD203B41FA5}">
                      <a16:colId xmlns:a16="http://schemas.microsoft.com/office/drawing/2014/main" val="620299569"/>
                    </a:ext>
                  </a:extLst>
                </a:gridCol>
                <a:gridCol w="609737">
                  <a:extLst>
                    <a:ext uri="{9D8B030D-6E8A-4147-A177-3AD203B41FA5}">
                      <a16:colId xmlns:a16="http://schemas.microsoft.com/office/drawing/2014/main" val="1172101712"/>
                    </a:ext>
                  </a:extLst>
                </a:gridCol>
              </a:tblGrid>
              <a:tr h="532873">
                <a:tc>
                  <a:txBody>
                    <a:bodyPr/>
                    <a:lstStyle/>
                    <a:p>
                      <a:pPr>
                        <a:lnSpc>
                          <a:spcPct val="70000"/>
                        </a:lnSpc>
                      </a:pPr>
                      <a:r>
                        <a:rPr lang="en-GB" sz="2400" b="1" dirty="0">
                          <a:solidFill>
                            <a:srgbClr val="00338D"/>
                          </a:solidFill>
                          <a:latin typeface="+mj-lt"/>
                        </a:rPr>
                        <a:t>01</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800" b="0" dirty="0">
                          <a:solidFill>
                            <a:srgbClr val="00338D"/>
                          </a:solidFill>
                          <a:latin typeface="+mn-lt"/>
                        </a:rPr>
                        <a:t>Introduction</a:t>
                      </a:r>
                    </a:p>
                  </a:txBody>
                  <a:tcPr marL="0"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3</a:t>
                      </a:r>
                    </a:p>
                  </a:txBody>
                  <a:tcPr marL="80189" marR="0" marT="54000" marB="54000" anchor="ctr">
                    <a:lnL w="12700" cmpd="sng">
                      <a:noFill/>
                    </a:lnL>
                    <a:lnR w="12700" cmpd="sng">
                      <a:noFill/>
                    </a:lnR>
                    <a:lnT w="12700" cmpd="sng">
                      <a:noFill/>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532873">
                <a:tc>
                  <a:txBody>
                    <a:bodyPr/>
                    <a:lstStyle/>
                    <a:p>
                      <a:pPr>
                        <a:lnSpc>
                          <a:spcPct val="70000"/>
                        </a:lnSpc>
                      </a:pPr>
                      <a:r>
                        <a:rPr lang="en-GB" sz="2400" b="1" dirty="0">
                          <a:solidFill>
                            <a:srgbClr val="00338D"/>
                          </a:solidFill>
                          <a:latin typeface="+mj-lt"/>
                        </a:rPr>
                        <a:t>02</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Data workflow</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5</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532873">
                <a:tc>
                  <a:txBody>
                    <a:bodyPr/>
                    <a:lstStyle/>
                    <a:p>
                      <a:pPr>
                        <a:lnSpc>
                          <a:spcPct val="70000"/>
                        </a:lnSpc>
                      </a:pPr>
                      <a:r>
                        <a:rPr lang="en-GB" sz="2400" b="1" dirty="0">
                          <a:solidFill>
                            <a:srgbClr val="00338D"/>
                          </a:solidFill>
                          <a:latin typeface="+mj-lt"/>
                        </a:rPr>
                        <a:t>03</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Our ML models</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14</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532873">
                <a:tc>
                  <a:txBody>
                    <a:bodyPr/>
                    <a:lstStyle/>
                    <a:p>
                      <a:pPr>
                        <a:lnSpc>
                          <a:spcPct val="70000"/>
                        </a:lnSpc>
                      </a:pPr>
                      <a:r>
                        <a:rPr lang="en-GB" sz="2400" b="1" dirty="0">
                          <a:solidFill>
                            <a:srgbClr val="00338D"/>
                          </a:solidFill>
                          <a:latin typeface="+mj-lt"/>
                        </a:rPr>
                        <a:t>04</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Front end: </a:t>
                      </a:r>
                      <a:r>
                        <a:rPr kumimoji="0" lang="en-GB" sz="1800" b="0" i="0" u="none" strike="noStrike" kern="1200" cap="none" spc="0" normalizeH="0" baseline="0" noProof="0" dirty="0" err="1">
                          <a:ln>
                            <a:noFill/>
                          </a:ln>
                          <a:solidFill>
                            <a:srgbClr val="00338D"/>
                          </a:solidFill>
                          <a:effectLst/>
                          <a:uLnTx/>
                          <a:uFillTx/>
                          <a:latin typeface="+mn-lt"/>
                          <a:ea typeface="+mn-ea"/>
                          <a:cs typeface="+mn-cs"/>
                        </a:rPr>
                        <a:t>Streamlit</a:t>
                      </a:r>
                      <a:endParaRPr kumimoji="0" lang="en-GB" sz="1800" b="0" i="0" u="none" strike="noStrike" kern="1200" cap="none" spc="0" normalizeH="0" baseline="0" noProof="0" dirty="0">
                        <a:ln>
                          <a:noFill/>
                        </a:ln>
                        <a:solidFill>
                          <a:srgbClr val="00338D"/>
                        </a:solidFill>
                        <a:effectLst/>
                        <a:uLnTx/>
                        <a:uFillTx/>
                        <a:latin typeface="+mn-lt"/>
                        <a:ea typeface="+mn-ea"/>
                        <a:cs typeface="+mn-cs"/>
                      </a:endParaRP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21</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244942"/>
                  </a:ext>
                </a:extLst>
              </a:tr>
              <a:tr h="532873">
                <a:tc>
                  <a:txBody>
                    <a:bodyPr/>
                    <a:lstStyle/>
                    <a:p>
                      <a:pPr>
                        <a:lnSpc>
                          <a:spcPct val="70000"/>
                        </a:lnSpc>
                      </a:pPr>
                      <a:r>
                        <a:rPr lang="en-GB" sz="2400" b="1" dirty="0">
                          <a:solidFill>
                            <a:srgbClr val="00338D"/>
                          </a:solidFill>
                          <a:latin typeface="+mj-lt"/>
                        </a:rPr>
                        <a:t>05</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338D"/>
                          </a:solidFill>
                          <a:effectLst/>
                          <a:uLnTx/>
                          <a:uFillTx/>
                          <a:latin typeface="+mn-lt"/>
                          <a:ea typeface="+mn-ea"/>
                          <a:cs typeface="+mn-cs"/>
                        </a:rPr>
                        <a:t>Limitations &amp; Future Work</a:t>
                      </a:r>
                    </a:p>
                  </a:txBody>
                  <a:tcPr marL="0"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1800" b="0" dirty="0">
                          <a:solidFill>
                            <a:srgbClr val="00338D"/>
                          </a:solidFill>
                          <a:latin typeface="+mn-lt"/>
                        </a:rPr>
                        <a:t>23</a:t>
                      </a:r>
                    </a:p>
                  </a:txBody>
                  <a:tcPr marL="80189" marR="0" marT="54000" marB="5400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8733645"/>
                  </a:ext>
                </a:extLst>
              </a:tr>
            </a:tbl>
          </a:graphicData>
        </a:graphic>
      </p:graphicFrame>
      <p:sp>
        <p:nvSpPr>
          <p:cNvPr id="2" name="Rectangle 1">
            <a:extLst>
              <a:ext uri="{FF2B5EF4-FFF2-40B4-BE49-F238E27FC236}">
                <a16:creationId xmlns:a16="http://schemas.microsoft.com/office/drawing/2014/main" id="{D12558B1-8E76-4E0D-9572-757B35F91790}"/>
              </a:ext>
            </a:extLst>
          </p:cNvPr>
          <p:cNvSpPr/>
          <p:nvPr/>
        </p:nvSpPr>
        <p:spPr>
          <a:xfrm>
            <a:off x="931762" y="6105646"/>
            <a:ext cx="9931079" cy="428263"/>
          </a:xfrm>
          <a:prstGeom prst="rect">
            <a:avLst/>
          </a:prstGeom>
          <a:solidFill>
            <a:srgbClr val="ACEAFF"/>
          </a:solidFill>
          <a:ln>
            <a:solidFill>
              <a:srgbClr val="ACEAFF"/>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730289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4521C-16C1-2BFE-B9AF-6DA09E2D0C5E}"/>
              </a:ext>
            </a:extLst>
          </p:cNvPr>
          <p:cNvSpPr>
            <a:spLocks noGrp="1"/>
          </p:cNvSpPr>
          <p:nvPr>
            <p:ph type="title"/>
          </p:nvPr>
        </p:nvSpPr>
        <p:spPr>
          <a:xfrm>
            <a:off x="578214" y="322743"/>
            <a:ext cx="3264443" cy="692325"/>
          </a:xfrm>
        </p:spPr>
        <p:txBody>
          <a:bodyPr/>
          <a:lstStyle/>
          <a:p>
            <a:r>
              <a:rPr lang="en-AU" dirty="0"/>
              <a:t>4. Best Parameters</a:t>
            </a:r>
            <a:br>
              <a:rPr lang="en-AU" dirty="0"/>
            </a:br>
            <a:br>
              <a:rPr lang="en-AU" dirty="0"/>
            </a:br>
            <a:br>
              <a:rPr lang="en-AU" dirty="0"/>
            </a:br>
            <a:endParaRPr lang="en-AU" dirty="0"/>
          </a:p>
        </p:txBody>
      </p:sp>
      <p:sp>
        <p:nvSpPr>
          <p:cNvPr id="3" name="TextBox 2">
            <a:extLst>
              <a:ext uri="{FF2B5EF4-FFF2-40B4-BE49-F238E27FC236}">
                <a16:creationId xmlns:a16="http://schemas.microsoft.com/office/drawing/2014/main" id="{F43349BB-503C-83DA-F4B2-2D3F4C2C2952}"/>
              </a:ext>
            </a:extLst>
          </p:cNvPr>
          <p:cNvSpPr txBox="1"/>
          <p:nvPr/>
        </p:nvSpPr>
        <p:spPr>
          <a:xfrm>
            <a:off x="998400" y="1233182"/>
            <a:ext cx="4311941" cy="386732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585AA4F0-9AE5-E51C-96AB-87620D8E3957}"/>
              </a:ext>
            </a:extLst>
          </p:cNvPr>
          <p:cNvSpPr txBox="1"/>
          <p:nvPr/>
        </p:nvSpPr>
        <p:spPr>
          <a:xfrm>
            <a:off x="1199626" y="1233182"/>
            <a:ext cx="3934436" cy="3649211"/>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7" name="TextBox 6">
            <a:extLst>
              <a:ext uri="{FF2B5EF4-FFF2-40B4-BE49-F238E27FC236}">
                <a16:creationId xmlns:a16="http://schemas.microsoft.com/office/drawing/2014/main" id="{A07E5FD5-1CE9-D8DF-D765-745ACC7EACB5}"/>
              </a:ext>
            </a:extLst>
          </p:cNvPr>
          <p:cNvSpPr txBox="1"/>
          <p:nvPr/>
        </p:nvSpPr>
        <p:spPr>
          <a:xfrm>
            <a:off x="912901" y="1395307"/>
            <a:ext cx="4311941" cy="1978104"/>
          </a:xfrm>
          <a:prstGeom prst="rect">
            <a:avLst/>
          </a:prstGeom>
        </p:spPr>
        <p:txBody>
          <a:bodyPr vert="horz" wrap="square" lIns="0" tIns="0" rIns="0" bIns="0" rtlCol="0" anchor="t" anchorCtr="0">
            <a:noAutofit/>
          </a:bodyPr>
          <a:lstStyle/>
          <a:p>
            <a:pPr>
              <a:lnSpc>
                <a:spcPct val="150000"/>
              </a:lnSpc>
              <a:spcAft>
                <a:spcPts val="600"/>
              </a:spcAft>
            </a:pPr>
            <a:endParaRPr lang="en-AU" sz="2800" b="1" dirty="0">
              <a:solidFill>
                <a:schemeClr val="tx2"/>
              </a:solidFill>
            </a:endParaRPr>
          </a:p>
        </p:txBody>
      </p:sp>
      <p:sp>
        <p:nvSpPr>
          <p:cNvPr id="5" name="TextBox 4">
            <a:extLst>
              <a:ext uri="{FF2B5EF4-FFF2-40B4-BE49-F238E27FC236}">
                <a16:creationId xmlns:a16="http://schemas.microsoft.com/office/drawing/2014/main" id="{D3601D61-B888-88BF-7A7A-37BE193960DF}"/>
              </a:ext>
            </a:extLst>
          </p:cNvPr>
          <p:cNvSpPr txBox="1"/>
          <p:nvPr/>
        </p:nvSpPr>
        <p:spPr>
          <a:xfrm>
            <a:off x="6225549" y="892629"/>
            <a:ext cx="4550229" cy="4735285"/>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16" name="TextBox 15">
            <a:extLst>
              <a:ext uri="{FF2B5EF4-FFF2-40B4-BE49-F238E27FC236}">
                <a16:creationId xmlns:a16="http://schemas.microsoft.com/office/drawing/2014/main" id="{D6F28287-D7C9-C403-2310-B9B95E12D70D}"/>
              </a:ext>
            </a:extLst>
          </p:cNvPr>
          <p:cNvSpPr txBox="1"/>
          <p:nvPr/>
        </p:nvSpPr>
        <p:spPr>
          <a:xfrm>
            <a:off x="553086" y="943457"/>
            <a:ext cx="3208155" cy="1633505"/>
          </a:xfrm>
          <a:prstGeom prst="rect">
            <a:avLst/>
          </a:prstGeom>
        </p:spPr>
        <p:txBody>
          <a:bodyPr vert="horz" wrap="square" lIns="0" tIns="0" rIns="0" bIns="0" rtlCol="0" anchor="t" anchorCtr="0">
            <a:noAutofit/>
          </a:bodyPr>
          <a:lstStyle/>
          <a:p>
            <a:pPr>
              <a:lnSpc>
                <a:spcPct val="150000"/>
              </a:lnSpc>
              <a:spcAft>
                <a:spcPts val="600"/>
              </a:spcAft>
            </a:pPr>
            <a:r>
              <a:rPr lang="en-AU" sz="2000" b="1" dirty="0">
                <a:solidFill>
                  <a:schemeClr val="tx2"/>
                </a:solidFill>
              </a:rPr>
              <a:t>Use Grid Search to find best parameters for each model</a:t>
            </a:r>
          </a:p>
        </p:txBody>
      </p:sp>
      <p:pic>
        <p:nvPicPr>
          <p:cNvPr id="8" name="Picture 7" descr="Text&#10;&#10;Description automatically generated">
            <a:extLst>
              <a:ext uri="{FF2B5EF4-FFF2-40B4-BE49-F238E27FC236}">
                <a16:creationId xmlns:a16="http://schemas.microsoft.com/office/drawing/2014/main" id="{5BED45E4-321E-1508-8CEE-413CA66812C8}"/>
              </a:ext>
            </a:extLst>
          </p:cNvPr>
          <p:cNvPicPr>
            <a:picLocks noChangeAspect="1"/>
          </p:cNvPicPr>
          <p:nvPr/>
        </p:nvPicPr>
        <p:blipFill rotWithShape="1">
          <a:blip r:embed="rId3"/>
          <a:srcRect b="25443"/>
          <a:stretch/>
        </p:blipFill>
        <p:spPr>
          <a:xfrm>
            <a:off x="6426775" y="143675"/>
            <a:ext cx="5212139" cy="6046337"/>
          </a:xfrm>
          <a:prstGeom prst="rect">
            <a:avLst/>
          </a:prstGeom>
        </p:spPr>
      </p:pic>
      <p:pic>
        <p:nvPicPr>
          <p:cNvPr id="9" name="Picture 8" descr="Table&#10;&#10;Description automatically generated with medium confidence">
            <a:extLst>
              <a:ext uri="{FF2B5EF4-FFF2-40B4-BE49-F238E27FC236}">
                <a16:creationId xmlns:a16="http://schemas.microsoft.com/office/drawing/2014/main" id="{99119AD8-475D-142F-7C50-4F3C0C08F8BB}"/>
              </a:ext>
            </a:extLst>
          </p:cNvPr>
          <p:cNvPicPr>
            <a:picLocks noChangeAspect="1"/>
          </p:cNvPicPr>
          <p:nvPr/>
        </p:nvPicPr>
        <p:blipFill rotWithShape="1">
          <a:blip r:embed="rId4"/>
          <a:srcRect l="4858" t="3818" b="13802"/>
          <a:stretch/>
        </p:blipFill>
        <p:spPr>
          <a:xfrm>
            <a:off x="45500" y="3028812"/>
            <a:ext cx="6340392" cy="2596006"/>
          </a:xfrm>
          <a:prstGeom prst="rect">
            <a:avLst/>
          </a:prstGeom>
        </p:spPr>
      </p:pic>
    </p:spTree>
    <p:extLst>
      <p:ext uri="{BB962C8B-B14F-4D97-AF65-F5344CB8AC3E}">
        <p14:creationId xmlns:p14="http://schemas.microsoft.com/office/powerpoint/2010/main" val="1687825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E437608B-C70D-71DF-BCE8-07053492110D}"/>
              </a:ext>
            </a:extLst>
          </p:cNvPr>
          <p:cNvSpPr>
            <a:spLocks noGrp="1"/>
          </p:cNvSpPr>
          <p:nvPr>
            <p:ph type="title"/>
          </p:nvPr>
        </p:nvSpPr>
        <p:spPr/>
        <p:txBody>
          <a:bodyPr/>
          <a:lstStyle/>
          <a:p>
            <a:r>
              <a:rPr lang="en-AU" dirty="0"/>
              <a:t>The process</a:t>
            </a:r>
          </a:p>
        </p:txBody>
      </p:sp>
      <p:sp>
        <p:nvSpPr>
          <p:cNvPr id="16" name="Text Placeholder 15">
            <a:extLst>
              <a:ext uri="{FF2B5EF4-FFF2-40B4-BE49-F238E27FC236}">
                <a16:creationId xmlns:a16="http://schemas.microsoft.com/office/drawing/2014/main" id="{7FF63D09-CA7B-87D9-FE04-1CFC4C762299}"/>
              </a:ext>
            </a:extLst>
          </p:cNvPr>
          <p:cNvSpPr>
            <a:spLocks noGrp="1"/>
          </p:cNvSpPr>
          <p:nvPr>
            <p:ph type="body" sz="quarter" idx="10"/>
          </p:nvPr>
        </p:nvSpPr>
        <p:spPr>
          <a:xfrm>
            <a:off x="1003200" y="1936713"/>
            <a:ext cx="2196000" cy="1851515"/>
          </a:xfrm>
        </p:spPr>
        <p:txBody>
          <a:bodyPr/>
          <a:lstStyle/>
          <a:p>
            <a:pPr marL="342900" indent="-342900">
              <a:buAutoNum type="arabicPeriod"/>
            </a:pPr>
            <a:r>
              <a:rPr lang="en-AU" dirty="0"/>
              <a:t>Healthy vs the rest</a:t>
            </a:r>
          </a:p>
          <a:p>
            <a:pPr marL="342900" indent="-342900">
              <a:buAutoNum type="arabicPeriod"/>
            </a:pPr>
            <a:r>
              <a:rPr lang="en-AU" dirty="0"/>
              <a:t>BE low vs BE high &amp; cancer</a:t>
            </a:r>
          </a:p>
        </p:txBody>
      </p:sp>
      <p:sp>
        <p:nvSpPr>
          <p:cNvPr id="17" name="Text Placeholder 16">
            <a:extLst>
              <a:ext uri="{FF2B5EF4-FFF2-40B4-BE49-F238E27FC236}">
                <a16:creationId xmlns:a16="http://schemas.microsoft.com/office/drawing/2014/main" id="{439E2A7A-E38F-25FC-9741-EA8188257C64}"/>
              </a:ext>
            </a:extLst>
          </p:cNvPr>
          <p:cNvSpPr>
            <a:spLocks noGrp="1"/>
          </p:cNvSpPr>
          <p:nvPr>
            <p:ph type="body" sz="quarter" idx="11"/>
          </p:nvPr>
        </p:nvSpPr>
        <p:spPr>
          <a:xfrm>
            <a:off x="3593775" y="1936714"/>
            <a:ext cx="2196000" cy="1851516"/>
          </a:xfrm>
        </p:spPr>
        <p:txBody>
          <a:bodyPr/>
          <a:lstStyle/>
          <a:p>
            <a:pPr marL="342900" indent="-342900">
              <a:buAutoNum type="arabicPeriod"/>
            </a:pPr>
            <a:r>
              <a:rPr lang="en-AU" dirty="0"/>
              <a:t>All columns</a:t>
            </a:r>
          </a:p>
          <a:p>
            <a:pPr marL="342900" indent="-342900">
              <a:buAutoNum type="arabicPeriod"/>
            </a:pPr>
            <a:r>
              <a:rPr lang="en-AU" dirty="0"/>
              <a:t>Clinical only</a:t>
            </a:r>
          </a:p>
          <a:p>
            <a:pPr marL="342900" indent="-342900">
              <a:buAutoNum type="arabicPeriod"/>
            </a:pPr>
            <a:r>
              <a:rPr lang="en-AU" dirty="0"/>
              <a:t>Clinical &amp; protein measurements</a:t>
            </a:r>
          </a:p>
          <a:p>
            <a:pPr marL="342900" indent="-342900">
              <a:buAutoNum type="arabicPeriod"/>
            </a:pPr>
            <a:r>
              <a:rPr lang="en-AU" dirty="0"/>
              <a:t>Clinical &amp; protein ratios</a:t>
            </a:r>
          </a:p>
        </p:txBody>
      </p:sp>
      <p:sp>
        <p:nvSpPr>
          <p:cNvPr id="18" name="Text Placeholder 17">
            <a:extLst>
              <a:ext uri="{FF2B5EF4-FFF2-40B4-BE49-F238E27FC236}">
                <a16:creationId xmlns:a16="http://schemas.microsoft.com/office/drawing/2014/main" id="{5DD0191C-2294-DF4C-2863-445EAD45A9A7}"/>
              </a:ext>
            </a:extLst>
          </p:cNvPr>
          <p:cNvSpPr>
            <a:spLocks noGrp="1"/>
          </p:cNvSpPr>
          <p:nvPr>
            <p:ph type="body" sz="quarter" idx="12"/>
          </p:nvPr>
        </p:nvSpPr>
        <p:spPr>
          <a:xfrm>
            <a:off x="6184350" y="1936713"/>
            <a:ext cx="2196000" cy="1851517"/>
          </a:xfrm>
        </p:spPr>
        <p:txBody>
          <a:bodyPr/>
          <a:lstStyle/>
          <a:p>
            <a:pPr marL="342900" indent="-342900">
              <a:buAutoNum type="arabicPeriod"/>
            </a:pPr>
            <a:r>
              <a:rPr lang="en-AU" dirty="0"/>
              <a:t>Logistic Regression</a:t>
            </a:r>
          </a:p>
          <a:p>
            <a:pPr marL="342900" indent="-342900">
              <a:buAutoNum type="arabicPeriod"/>
            </a:pPr>
            <a:r>
              <a:rPr lang="en-AU" dirty="0"/>
              <a:t>Decision Tree</a:t>
            </a:r>
          </a:p>
          <a:p>
            <a:pPr marL="342900" indent="-342900">
              <a:buAutoNum type="arabicPeriod"/>
            </a:pPr>
            <a:r>
              <a:rPr lang="en-AU" dirty="0"/>
              <a:t>Random Forests</a:t>
            </a:r>
          </a:p>
          <a:p>
            <a:pPr marL="342900" indent="-342900">
              <a:buAutoNum type="arabicPeriod"/>
            </a:pPr>
            <a:r>
              <a:rPr lang="en-AU" dirty="0"/>
              <a:t>SVM</a:t>
            </a:r>
          </a:p>
        </p:txBody>
      </p:sp>
      <p:sp>
        <p:nvSpPr>
          <p:cNvPr id="19" name="Text Placeholder 18">
            <a:extLst>
              <a:ext uri="{FF2B5EF4-FFF2-40B4-BE49-F238E27FC236}">
                <a16:creationId xmlns:a16="http://schemas.microsoft.com/office/drawing/2014/main" id="{23145F3E-EC0C-8821-4F89-3746978F36E4}"/>
              </a:ext>
            </a:extLst>
          </p:cNvPr>
          <p:cNvSpPr>
            <a:spLocks noGrp="1"/>
          </p:cNvSpPr>
          <p:nvPr>
            <p:ph type="body" sz="quarter" idx="13"/>
          </p:nvPr>
        </p:nvSpPr>
        <p:spPr>
          <a:xfrm>
            <a:off x="8774926" y="1936713"/>
            <a:ext cx="2196000" cy="1851517"/>
          </a:xfrm>
        </p:spPr>
        <p:txBody>
          <a:bodyPr/>
          <a:lstStyle/>
          <a:p>
            <a:r>
              <a:rPr lang="en-AU" dirty="0"/>
              <a:t>Optimise using Grid Search</a:t>
            </a:r>
          </a:p>
        </p:txBody>
      </p:sp>
      <p:sp>
        <p:nvSpPr>
          <p:cNvPr id="7" name="Text Placeholder 6">
            <a:extLst>
              <a:ext uri="{FF2B5EF4-FFF2-40B4-BE49-F238E27FC236}">
                <a16:creationId xmlns:a16="http://schemas.microsoft.com/office/drawing/2014/main" id="{AF894705-AF74-C6AA-5C28-BD75E09A0867}"/>
              </a:ext>
            </a:extLst>
          </p:cNvPr>
          <p:cNvSpPr>
            <a:spLocks noGrp="1"/>
          </p:cNvSpPr>
          <p:nvPr>
            <p:ph type="body" sz="quarter" idx="14"/>
          </p:nvPr>
        </p:nvSpPr>
        <p:spPr/>
        <p:txBody>
          <a:bodyPr/>
          <a:lstStyle/>
          <a:p>
            <a:r>
              <a:rPr lang="en-AU" dirty="0"/>
              <a:t>Target - two tests</a:t>
            </a:r>
          </a:p>
        </p:txBody>
      </p:sp>
      <p:sp>
        <p:nvSpPr>
          <p:cNvPr id="8" name="Text Placeholder 7">
            <a:extLst>
              <a:ext uri="{FF2B5EF4-FFF2-40B4-BE49-F238E27FC236}">
                <a16:creationId xmlns:a16="http://schemas.microsoft.com/office/drawing/2014/main" id="{E8F8245E-B93D-FF1B-769A-84F493191913}"/>
              </a:ext>
            </a:extLst>
          </p:cNvPr>
          <p:cNvSpPr>
            <a:spLocks noGrp="1"/>
          </p:cNvSpPr>
          <p:nvPr>
            <p:ph type="body" sz="quarter" idx="15"/>
          </p:nvPr>
        </p:nvSpPr>
        <p:spPr/>
        <p:txBody>
          <a:bodyPr/>
          <a:lstStyle/>
          <a:p>
            <a:r>
              <a:rPr lang="en-AU" dirty="0"/>
              <a:t>Data – four subsets</a:t>
            </a:r>
          </a:p>
        </p:txBody>
      </p:sp>
      <p:sp>
        <p:nvSpPr>
          <p:cNvPr id="9" name="Text Placeholder 8">
            <a:extLst>
              <a:ext uri="{FF2B5EF4-FFF2-40B4-BE49-F238E27FC236}">
                <a16:creationId xmlns:a16="http://schemas.microsoft.com/office/drawing/2014/main" id="{E0DC438B-6F3E-D6F6-D2CA-B5AA0D169C7E}"/>
              </a:ext>
            </a:extLst>
          </p:cNvPr>
          <p:cNvSpPr>
            <a:spLocks noGrp="1"/>
          </p:cNvSpPr>
          <p:nvPr>
            <p:ph type="body" sz="quarter" idx="16"/>
          </p:nvPr>
        </p:nvSpPr>
        <p:spPr/>
        <p:txBody>
          <a:bodyPr/>
          <a:lstStyle/>
          <a:p>
            <a:r>
              <a:rPr lang="en-AU" dirty="0"/>
              <a:t>Which Model?</a:t>
            </a:r>
          </a:p>
        </p:txBody>
      </p:sp>
      <p:sp>
        <p:nvSpPr>
          <p:cNvPr id="10" name="Text Placeholder 9">
            <a:extLst>
              <a:ext uri="{FF2B5EF4-FFF2-40B4-BE49-F238E27FC236}">
                <a16:creationId xmlns:a16="http://schemas.microsoft.com/office/drawing/2014/main" id="{7D0DFCC9-7D7D-80FD-2C01-C9FEDF8E88D4}"/>
              </a:ext>
            </a:extLst>
          </p:cNvPr>
          <p:cNvSpPr>
            <a:spLocks noGrp="1"/>
          </p:cNvSpPr>
          <p:nvPr>
            <p:ph type="body" sz="quarter" idx="17"/>
          </p:nvPr>
        </p:nvSpPr>
        <p:spPr/>
        <p:txBody>
          <a:bodyPr/>
          <a:lstStyle/>
          <a:p>
            <a:r>
              <a:rPr lang="en-AU" dirty="0"/>
              <a:t>Parameters</a:t>
            </a:r>
          </a:p>
        </p:txBody>
      </p:sp>
      <p:pic>
        <p:nvPicPr>
          <p:cNvPr id="23" name="Picture 22" descr="Text&#10;&#10;Description automatically generated">
            <a:extLst>
              <a:ext uri="{FF2B5EF4-FFF2-40B4-BE49-F238E27FC236}">
                <a16:creationId xmlns:a16="http://schemas.microsoft.com/office/drawing/2014/main" id="{41B32E21-3EE3-281F-E1B8-14C4E7BC959B}"/>
              </a:ext>
            </a:extLst>
          </p:cNvPr>
          <p:cNvPicPr>
            <a:picLocks noChangeAspect="1"/>
          </p:cNvPicPr>
          <p:nvPr/>
        </p:nvPicPr>
        <p:blipFill>
          <a:blip r:embed="rId2"/>
          <a:stretch>
            <a:fillRect/>
          </a:stretch>
        </p:blipFill>
        <p:spPr>
          <a:xfrm>
            <a:off x="598778" y="4161986"/>
            <a:ext cx="4963973" cy="1518604"/>
          </a:xfrm>
          <a:prstGeom prst="rect">
            <a:avLst/>
          </a:prstGeom>
        </p:spPr>
      </p:pic>
      <p:pic>
        <p:nvPicPr>
          <p:cNvPr id="25" name="Picture 24" descr="Text&#10;&#10;Description automatically generated with medium confidence">
            <a:extLst>
              <a:ext uri="{FF2B5EF4-FFF2-40B4-BE49-F238E27FC236}">
                <a16:creationId xmlns:a16="http://schemas.microsoft.com/office/drawing/2014/main" id="{9A08A23E-72D8-9D2F-C66F-C80EDEE082F2}"/>
              </a:ext>
            </a:extLst>
          </p:cNvPr>
          <p:cNvPicPr>
            <a:picLocks noChangeAspect="1"/>
          </p:cNvPicPr>
          <p:nvPr/>
        </p:nvPicPr>
        <p:blipFill>
          <a:blip r:embed="rId3"/>
          <a:stretch>
            <a:fillRect/>
          </a:stretch>
        </p:blipFill>
        <p:spPr>
          <a:xfrm>
            <a:off x="6438006" y="4105271"/>
            <a:ext cx="4673840" cy="1632034"/>
          </a:xfrm>
          <a:prstGeom prst="rect">
            <a:avLst/>
          </a:prstGeom>
        </p:spPr>
      </p:pic>
    </p:spTree>
    <p:extLst>
      <p:ext uri="{BB962C8B-B14F-4D97-AF65-F5344CB8AC3E}">
        <p14:creationId xmlns:p14="http://schemas.microsoft.com/office/powerpoint/2010/main" val="17124758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01FE33E-1EA1-DFC0-4769-CF897C869B09}"/>
              </a:ext>
            </a:extLst>
          </p:cNvPr>
          <p:cNvSpPr txBox="1"/>
          <p:nvPr/>
        </p:nvSpPr>
        <p:spPr>
          <a:xfrm>
            <a:off x="347059" y="406387"/>
            <a:ext cx="4970723" cy="400374"/>
          </a:xfrm>
          <a:prstGeom prst="rect">
            <a:avLst/>
          </a:prstGeom>
        </p:spPr>
        <p:txBody>
          <a:bodyPr vert="horz" wrap="square" lIns="0" tIns="0" rIns="0" bIns="0" rtlCol="0" anchor="t" anchorCtr="0">
            <a:noAutofit/>
          </a:bodyPr>
          <a:lstStyle/>
          <a:p>
            <a:pPr algn="ctr">
              <a:spcAft>
                <a:spcPts val="600"/>
              </a:spcAft>
            </a:pPr>
            <a:r>
              <a:rPr lang="en-AU" sz="2500" b="1" dirty="0">
                <a:solidFill>
                  <a:schemeClr val="tx2"/>
                </a:solidFill>
              </a:rPr>
              <a:t>Test 1: Healthy vs BE &amp; Cancer</a:t>
            </a:r>
          </a:p>
        </p:txBody>
      </p:sp>
      <p:sp>
        <p:nvSpPr>
          <p:cNvPr id="11" name="TextBox 10">
            <a:extLst>
              <a:ext uri="{FF2B5EF4-FFF2-40B4-BE49-F238E27FC236}">
                <a16:creationId xmlns:a16="http://schemas.microsoft.com/office/drawing/2014/main" id="{C0AB57B3-70EB-7E97-3009-914ECB18B710}"/>
              </a:ext>
            </a:extLst>
          </p:cNvPr>
          <p:cNvSpPr txBox="1"/>
          <p:nvPr/>
        </p:nvSpPr>
        <p:spPr>
          <a:xfrm flipH="1">
            <a:off x="6331677" y="406387"/>
            <a:ext cx="4944680" cy="536572"/>
          </a:xfrm>
          <a:prstGeom prst="rect">
            <a:avLst/>
          </a:prstGeom>
        </p:spPr>
        <p:txBody>
          <a:bodyPr vert="horz" wrap="square" lIns="0" tIns="0" rIns="0" bIns="0" rtlCol="0" anchor="t" anchorCtr="0">
            <a:noAutofit/>
          </a:bodyPr>
          <a:lstStyle/>
          <a:p>
            <a:pPr algn="ctr">
              <a:spcAft>
                <a:spcPts val="600"/>
              </a:spcAft>
            </a:pPr>
            <a:r>
              <a:rPr lang="en-AU" sz="2500" b="1" dirty="0">
                <a:solidFill>
                  <a:schemeClr val="tx2"/>
                </a:solidFill>
              </a:rPr>
              <a:t>Test 2: BE vs BE-HGD &amp; Cancer</a:t>
            </a:r>
          </a:p>
        </p:txBody>
      </p:sp>
      <p:pic>
        <p:nvPicPr>
          <p:cNvPr id="25" name="Picture 24" descr="A picture containing icon&#10;&#10;Description automatically generated">
            <a:extLst>
              <a:ext uri="{FF2B5EF4-FFF2-40B4-BE49-F238E27FC236}">
                <a16:creationId xmlns:a16="http://schemas.microsoft.com/office/drawing/2014/main" id="{BC48E7C0-F875-7BE9-DFEC-13E9F801C1E1}"/>
              </a:ext>
            </a:extLst>
          </p:cNvPr>
          <p:cNvPicPr>
            <a:picLocks noChangeAspect="1"/>
          </p:cNvPicPr>
          <p:nvPr/>
        </p:nvPicPr>
        <p:blipFill>
          <a:blip r:embed="rId2"/>
          <a:stretch>
            <a:fillRect/>
          </a:stretch>
        </p:blipFill>
        <p:spPr>
          <a:xfrm>
            <a:off x="9900668" y="4114802"/>
            <a:ext cx="1822892" cy="1841880"/>
          </a:xfrm>
          <a:prstGeom prst="rect">
            <a:avLst/>
          </a:prstGeom>
        </p:spPr>
      </p:pic>
      <p:sp>
        <p:nvSpPr>
          <p:cNvPr id="26" name="TextBox 25">
            <a:extLst>
              <a:ext uri="{FF2B5EF4-FFF2-40B4-BE49-F238E27FC236}">
                <a16:creationId xmlns:a16="http://schemas.microsoft.com/office/drawing/2014/main" id="{0C3C35CE-5E8C-9A44-4B52-1FF57FF70595}"/>
              </a:ext>
            </a:extLst>
          </p:cNvPr>
          <p:cNvSpPr txBox="1"/>
          <p:nvPr/>
        </p:nvSpPr>
        <p:spPr>
          <a:xfrm>
            <a:off x="10181985" y="1352759"/>
            <a:ext cx="1260257" cy="1390439"/>
          </a:xfrm>
          <a:prstGeom prst="rect">
            <a:avLst/>
          </a:prstGeom>
        </p:spPr>
        <p:txBody>
          <a:bodyPr vert="horz" wrap="square" lIns="0" tIns="0" rIns="0" bIns="0" rtlCol="0" anchor="t" anchorCtr="0">
            <a:noAutofit/>
          </a:bodyPr>
          <a:lstStyle/>
          <a:p>
            <a:pPr algn="ctr">
              <a:spcAft>
                <a:spcPts val="600"/>
              </a:spcAft>
            </a:pPr>
            <a:r>
              <a:rPr lang="en-AU" b="1" dirty="0">
                <a:solidFill>
                  <a:schemeClr val="tx2"/>
                </a:solidFill>
              </a:rPr>
              <a:t>No blood data</a:t>
            </a:r>
          </a:p>
          <a:p>
            <a:pPr algn="l">
              <a:spcAft>
                <a:spcPts val="600"/>
              </a:spcAft>
            </a:pPr>
            <a:endParaRPr lang="en-AU" sz="1500" b="1" dirty="0">
              <a:solidFill>
                <a:schemeClr val="tx2"/>
              </a:solidFill>
            </a:endParaRPr>
          </a:p>
          <a:p>
            <a:pPr algn="l">
              <a:spcAft>
                <a:spcPts val="600"/>
              </a:spcAft>
            </a:pPr>
            <a:endParaRPr lang="en-AU" sz="1500" b="1" dirty="0">
              <a:solidFill>
                <a:schemeClr val="tx2"/>
              </a:solidFill>
            </a:endParaRPr>
          </a:p>
          <a:p>
            <a:pPr algn="l">
              <a:spcAft>
                <a:spcPts val="600"/>
              </a:spcAft>
            </a:pPr>
            <a:endParaRPr lang="en-AU" sz="1500" b="1" dirty="0">
              <a:solidFill>
                <a:schemeClr val="tx2"/>
              </a:solidFill>
            </a:endParaRPr>
          </a:p>
        </p:txBody>
      </p:sp>
      <p:sp>
        <p:nvSpPr>
          <p:cNvPr id="27" name="TextBox 26">
            <a:extLst>
              <a:ext uri="{FF2B5EF4-FFF2-40B4-BE49-F238E27FC236}">
                <a16:creationId xmlns:a16="http://schemas.microsoft.com/office/drawing/2014/main" id="{B8A1BD6E-A205-7452-723C-31FBEEB493D1}"/>
              </a:ext>
            </a:extLst>
          </p:cNvPr>
          <p:cNvSpPr txBox="1"/>
          <p:nvPr/>
        </p:nvSpPr>
        <p:spPr>
          <a:xfrm>
            <a:off x="1036277" y="1045028"/>
            <a:ext cx="3100294" cy="1698171"/>
          </a:xfrm>
          <a:prstGeom prst="rect">
            <a:avLst/>
          </a:prstGeom>
        </p:spPr>
        <p:style>
          <a:lnRef idx="2">
            <a:schemeClr val="dk1"/>
          </a:lnRef>
          <a:fillRef idx="1">
            <a:schemeClr val="lt1"/>
          </a:fillRef>
          <a:effectRef idx="0">
            <a:schemeClr val="dk1"/>
          </a:effectRef>
          <a:fontRef idx="minor">
            <a:schemeClr val="dk1"/>
          </a:fontRef>
        </p:style>
        <p:txBody>
          <a:bodyPr vert="horz" wrap="square" lIns="0" tIns="0" rIns="0" bIns="0" rtlCol="0" anchor="t" anchorCtr="0">
            <a:noAutofit/>
          </a:bodyPr>
          <a:lstStyle/>
          <a:p>
            <a:pPr algn="l">
              <a:spcAft>
                <a:spcPts val="600"/>
              </a:spcAft>
            </a:pPr>
            <a:r>
              <a:rPr lang="en-AU" sz="1500" b="1" dirty="0">
                <a:solidFill>
                  <a:schemeClr val="tx2"/>
                </a:solidFill>
              </a:rPr>
              <a:t>Model 1</a:t>
            </a:r>
          </a:p>
        </p:txBody>
      </p:sp>
      <p:sp>
        <p:nvSpPr>
          <p:cNvPr id="28" name="TextBox 27">
            <a:extLst>
              <a:ext uri="{FF2B5EF4-FFF2-40B4-BE49-F238E27FC236}">
                <a16:creationId xmlns:a16="http://schemas.microsoft.com/office/drawing/2014/main" id="{EA832D65-9E8F-D80B-2C7B-9C0384786BD6}"/>
              </a:ext>
            </a:extLst>
          </p:cNvPr>
          <p:cNvSpPr txBox="1"/>
          <p:nvPr/>
        </p:nvSpPr>
        <p:spPr>
          <a:xfrm>
            <a:off x="6331677" y="3864429"/>
            <a:ext cx="2964613" cy="1698171"/>
          </a:xfrm>
          <a:prstGeom prst="rect">
            <a:avLst/>
          </a:prstGeom>
        </p:spPr>
        <p:style>
          <a:lnRef idx="2">
            <a:schemeClr val="dk1"/>
          </a:lnRef>
          <a:fillRef idx="1">
            <a:schemeClr val="lt1"/>
          </a:fillRef>
          <a:effectRef idx="0">
            <a:schemeClr val="dk1"/>
          </a:effectRef>
          <a:fontRef idx="minor">
            <a:schemeClr val="dk1"/>
          </a:fontRef>
        </p:style>
        <p:txBody>
          <a:bodyPr vert="horz" wrap="square" lIns="0" tIns="0" rIns="0" bIns="0" rtlCol="0" anchor="t" anchorCtr="0">
            <a:noAutofit/>
          </a:bodyPr>
          <a:lstStyle/>
          <a:p>
            <a:pPr algn="l">
              <a:spcAft>
                <a:spcPts val="600"/>
              </a:spcAft>
            </a:pPr>
            <a:r>
              <a:rPr lang="en-AU" sz="1500" b="1" dirty="0">
                <a:solidFill>
                  <a:schemeClr val="tx2"/>
                </a:solidFill>
              </a:rPr>
              <a:t>Model 4</a:t>
            </a:r>
          </a:p>
        </p:txBody>
      </p:sp>
      <p:sp>
        <p:nvSpPr>
          <p:cNvPr id="29" name="TextBox 28">
            <a:extLst>
              <a:ext uri="{FF2B5EF4-FFF2-40B4-BE49-F238E27FC236}">
                <a16:creationId xmlns:a16="http://schemas.microsoft.com/office/drawing/2014/main" id="{1B46F159-E1E6-9899-8C18-B00F79545F88}"/>
              </a:ext>
            </a:extLst>
          </p:cNvPr>
          <p:cNvSpPr txBox="1"/>
          <p:nvPr/>
        </p:nvSpPr>
        <p:spPr>
          <a:xfrm>
            <a:off x="6473303" y="1081080"/>
            <a:ext cx="2964613" cy="1698171"/>
          </a:xfrm>
          <a:prstGeom prst="rect">
            <a:avLst/>
          </a:prstGeom>
        </p:spPr>
        <p:style>
          <a:lnRef idx="2">
            <a:schemeClr val="dk1"/>
          </a:lnRef>
          <a:fillRef idx="1">
            <a:schemeClr val="lt1"/>
          </a:fillRef>
          <a:effectRef idx="0">
            <a:schemeClr val="dk1"/>
          </a:effectRef>
          <a:fontRef idx="minor">
            <a:schemeClr val="dk1"/>
          </a:fontRef>
        </p:style>
        <p:txBody>
          <a:bodyPr vert="horz" wrap="square" lIns="0" tIns="0" rIns="0" bIns="0" rtlCol="0" anchor="t" anchorCtr="0">
            <a:noAutofit/>
          </a:bodyPr>
          <a:lstStyle/>
          <a:p>
            <a:pPr algn="l">
              <a:spcAft>
                <a:spcPts val="600"/>
              </a:spcAft>
            </a:pPr>
            <a:r>
              <a:rPr lang="en-AU" sz="1500" b="1" dirty="0">
                <a:solidFill>
                  <a:schemeClr val="tx2"/>
                </a:solidFill>
              </a:rPr>
              <a:t>Model 3 </a:t>
            </a:r>
          </a:p>
        </p:txBody>
      </p:sp>
      <p:sp>
        <p:nvSpPr>
          <p:cNvPr id="30" name="TextBox 29">
            <a:extLst>
              <a:ext uri="{FF2B5EF4-FFF2-40B4-BE49-F238E27FC236}">
                <a16:creationId xmlns:a16="http://schemas.microsoft.com/office/drawing/2014/main" id="{640C7904-9034-E6F3-FBE6-193057C12629}"/>
              </a:ext>
            </a:extLst>
          </p:cNvPr>
          <p:cNvSpPr txBox="1"/>
          <p:nvPr/>
        </p:nvSpPr>
        <p:spPr>
          <a:xfrm>
            <a:off x="1036277" y="3864430"/>
            <a:ext cx="3100294" cy="1698171"/>
          </a:xfrm>
          <a:prstGeom prst="rect">
            <a:avLst/>
          </a:prstGeom>
        </p:spPr>
        <p:style>
          <a:lnRef idx="2">
            <a:schemeClr val="dk1"/>
          </a:lnRef>
          <a:fillRef idx="1">
            <a:schemeClr val="lt1"/>
          </a:fillRef>
          <a:effectRef idx="0">
            <a:schemeClr val="dk1"/>
          </a:effectRef>
          <a:fontRef idx="minor">
            <a:schemeClr val="dk1"/>
          </a:fontRef>
        </p:style>
        <p:txBody>
          <a:bodyPr vert="horz" wrap="square" lIns="0" tIns="0" rIns="0" bIns="0" rtlCol="0" anchor="t" anchorCtr="0">
            <a:noAutofit/>
          </a:bodyPr>
          <a:lstStyle/>
          <a:p>
            <a:pPr algn="l">
              <a:spcAft>
                <a:spcPts val="600"/>
              </a:spcAft>
            </a:pPr>
            <a:r>
              <a:rPr lang="en-AU" sz="1500" b="1" dirty="0">
                <a:solidFill>
                  <a:schemeClr val="tx2"/>
                </a:solidFill>
              </a:rPr>
              <a:t>Model 2</a:t>
            </a:r>
          </a:p>
        </p:txBody>
      </p:sp>
      <p:sp>
        <p:nvSpPr>
          <p:cNvPr id="31" name="TextBox 30">
            <a:extLst>
              <a:ext uri="{FF2B5EF4-FFF2-40B4-BE49-F238E27FC236}">
                <a16:creationId xmlns:a16="http://schemas.microsoft.com/office/drawing/2014/main" id="{A427FDFE-B9E1-EC4A-5E2B-D40CB3FD255F}"/>
              </a:ext>
            </a:extLst>
          </p:cNvPr>
          <p:cNvSpPr txBox="1"/>
          <p:nvPr/>
        </p:nvSpPr>
        <p:spPr>
          <a:xfrm>
            <a:off x="10231139" y="3429000"/>
            <a:ext cx="1260257" cy="1390439"/>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a:p>
            <a:pPr algn="ctr">
              <a:spcAft>
                <a:spcPts val="600"/>
              </a:spcAft>
            </a:pPr>
            <a:r>
              <a:rPr lang="en-AU" b="1" dirty="0">
                <a:solidFill>
                  <a:schemeClr val="tx2"/>
                </a:solidFill>
              </a:rPr>
              <a:t>With blood </a:t>
            </a:r>
          </a:p>
          <a:p>
            <a:pPr algn="l">
              <a:spcAft>
                <a:spcPts val="600"/>
              </a:spcAft>
            </a:pPr>
            <a:endParaRPr lang="en-AU" sz="1500" b="1" dirty="0">
              <a:solidFill>
                <a:schemeClr val="tx2"/>
              </a:solidFill>
            </a:endParaRPr>
          </a:p>
          <a:p>
            <a:pPr algn="l">
              <a:spcAft>
                <a:spcPts val="600"/>
              </a:spcAft>
            </a:pPr>
            <a:endParaRPr lang="en-AU" sz="1500" b="1" dirty="0">
              <a:solidFill>
                <a:schemeClr val="tx2"/>
              </a:solidFill>
            </a:endParaRPr>
          </a:p>
        </p:txBody>
      </p:sp>
      <p:sp>
        <p:nvSpPr>
          <p:cNvPr id="32" name="Arrow: Right 31">
            <a:extLst>
              <a:ext uri="{FF2B5EF4-FFF2-40B4-BE49-F238E27FC236}">
                <a16:creationId xmlns:a16="http://schemas.microsoft.com/office/drawing/2014/main" id="{3FF07E7A-4745-0C17-7444-F24C06282CBE}"/>
              </a:ext>
            </a:extLst>
          </p:cNvPr>
          <p:cNvSpPr/>
          <p:nvPr/>
        </p:nvSpPr>
        <p:spPr>
          <a:xfrm>
            <a:off x="4920343" y="1665514"/>
            <a:ext cx="947057" cy="400374"/>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33" name="Arrow: Right 32">
            <a:extLst>
              <a:ext uri="{FF2B5EF4-FFF2-40B4-BE49-F238E27FC236}">
                <a16:creationId xmlns:a16="http://schemas.microsoft.com/office/drawing/2014/main" id="{E01C0153-3BE3-126A-04E8-B0BEB4AE9F6A}"/>
              </a:ext>
            </a:extLst>
          </p:cNvPr>
          <p:cNvSpPr/>
          <p:nvPr/>
        </p:nvSpPr>
        <p:spPr>
          <a:xfrm>
            <a:off x="4920343" y="4362239"/>
            <a:ext cx="947057" cy="400374"/>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4088651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Supervised machine learning</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4" name="TextBox 3">
            <a:extLst>
              <a:ext uri="{FF2B5EF4-FFF2-40B4-BE49-F238E27FC236}">
                <a16:creationId xmlns:a16="http://schemas.microsoft.com/office/drawing/2014/main" id="{00B596BA-60F8-BE8C-2D3B-8CB070CC5485}"/>
              </a:ext>
            </a:extLst>
          </p:cNvPr>
          <p:cNvSpPr txBox="1"/>
          <p:nvPr/>
        </p:nvSpPr>
        <p:spPr>
          <a:xfrm>
            <a:off x="1524000" y="2466975"/>
            <a:ext cx="1533525" cy="1303322"/>
          </a:xfrm>
          <a:prstGeom prst="rect">
            <a:avLst/>
          </a:prstGeom>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13" name="TextBox 12">
            <a:extLst>
              <a:ext uri="{FF2B5EF4-FFF2-40B4-BE49-F238E27FC236}">
                <a16:creationId xmlns:a16="http://schemas.microsoft.com/office/drawing/2014/main" id="{F5CCD98C-64E2-9EF9-9110-6811F8BBB768}"/>
              </a:ext>
            </a:extLst>
          </p:cNvPr>
          <p:cNvSpPr txBox="1"/>
          <p:nvPr/>
        </p:nvSpPr>
        <p:spPr>
          <a:xfrm>
            <a:off x="998400" y="1321161"/>
            <a:ext cx="4090067" cy="521134"/>
          </a:xfrm>
          <a:prstGeom prst="rect">
            <a:avLst/>
          </a:prstGeom>
        </p:spPr>
        <p:txBody>
          <a:bodyPr vert="horz" wrap="square" lIns="0" tIns="0" rIns="0" bIns="0" rtlCol="0" anchor="t" anchorCtr="0">
            <a:noAutofit/>
          </a:bodyPr>
          <a:lstStyle/>
          <a:p>
            <a:pPr algn="l">
              <a:spcAft>
                <a:spcPts val="600"/>
              </a:spcAft>
            </a:pPr>
            <a:r>
              <a:rPr lang="en-AU" sz="2800" b="1" dirty="0">
                <a:solidFill>
                  <a:schemeClr val="tx2"/>
                </a:solidFill>
              </a:rPr>
              <a:t>Model guide:</a:t>
            </a:r>
          </a:p>
        </p:txBody>
      </p:sp>
      <p:pic>
        <p:nvPicPr>
          <p:cNvPr id="7" name="Picture 6">
            <a:extLst>
              <a:ext uri="{FF2B5EF4-FFF2-40B4-BE49-F238E27FC236}">
                <a16:creationId xmlns:a16="http://schemas.microsoft.com/office/drawing/2014/main" id="{E2605062-55F2-5E90-A66A-B9DC6CA9A402}"/>
              </a:ext>
            </a:extLst>
          </p:cNvPr>
          <p:cNvPicPr>
            <a:picLocks noChangeAspect="1"/>
          </p:cNvPicPr>
          <p:nvPr/>
        </p:nvPicPr>
        <p:blipFill>
          <a:blip r:embed="rId3"/>
          <a:stretch>
            <a:fillRect/>
          </a:stretch>
        </p:blipFill>
        <p:spPr>
          <a:xfrm>
            <a:off x="8077104" y="242553"/>
            <a:ext cx="2983784" cy="5898178"/>
          </a:xfrm>
          <a:prstGeom prst="rect">
            <a:avLst/>
          </a:prstGeom>
        </p:spPr>
      </p:pic>
      <p:pic>
        <p:nvPicPr>
          <p:cNvPr id="10" name="Picture 9">
            <a:extLst>
              <a:ext uri="{FF2B5EF4-FFF2-40B4-BE49-F238E27FC236}">
                <a16:creationId xmlns:a16="http://schemas.microsoft.com/office/drawing/2014/main" id="{82BDB7DB-77A8-A53B-5D88-F9E7333092B1}"/>
              </a:ext>
            </a:extLst>
          </p:cNvPr>
          <p:cNvPicPr>
            <a:picLocks noChangeAspect="1"/>
          </p:cNvPicPr>
          <p:nvPr/>
        </p:nvPicPr>
        <p:blipFill>
          <a:blip r:embed="rId4"/>
          <a:stretch>
            <a:fillRect/>
          </a:stretch>
        </p:blipFill>
        <p:spPr>
          <a:xfrm>
            <a:off x="732251" y="2272440"/>
            <a:ext cx="10562281" cy="3458517"/>
          </a:xfrm>
          <a:prstGeom prst="rect">
            <a:avLst/>
          </a:prstGeom>
        </p:spPr>
      </p:pic>
    </p:spTree>
    <p:extLst>
      <p:ext uri="{BB962C8B-B14F-4D97-AF65-F5344CB8AC3E}">
        <p14:creationId xmlns:p14="http://schemas.microsoft.com/office/powerpoint/2010/main" val="372587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3278F-6D1C-7032-5C0F-70F07FB05BCC}"/>
              </a:ext>
            </a:extLst>
          </p:cNvPr>
          <p:cNvSpPr>
            <a:spLocks noGrp="1"/>
          </p:cNvSpPr>
          <p:nvPr>
            <p:ph type="title"/>
          </p:nvPr>
        </p:nvSpPr>
        <p:spPr/>
        <p:txBody>
          <a:bodyPr/>
          <a:lstStyle/>
          <a:p>
            <a:r>
              <a:rPr lang="en-AU" dirty="0"/>
              <a:t>3. Find the best parameters</a:t>
            </a:r>
          </a:p>
        </p:txBody>
      </p:sp>
      <p:sp>
        <p:nvSpPr>
          <p:cNvPr id="3" name="TextBox 2">
            <a:extLst>
              <a:ext uri="{FF2B5EF4-FFF2-40B4-BE49-F238E27FC236}">
                <a16:creationId xmlns:a16="http://schemas.microsoft.com/office/drawing/2014/main" id="{48BF5053-6379-E1F9-FB0E-965A220A5FA6}"/>
              </a:ext>
            </a:extLst>
          </p:cNvPr>
          <p:cNvSpPr txBox="1"/>
          <p:nvPr/>
        </p:nvSpPr>
        <p:spPr>
          <a:xfrm>
            <a:off x="998400" y="1342239"/>
            <a:ext cx="5167508" cy="2214693"/>
          </a:xfrm>
          <a:prstGeom prst="rect">
            <a:avLst/>
          </a:prstGeom>
        </p:spPr>
        <p:txBody>
          <a:bodyPr vert="horz" wrap="square" lIns="0" tIns="0" rIns="0" bIns="0" rtlCol="0" anchor="t" anchorCtr="0">
            <a:noAutofit/>
          </a:bodyPr>
          <a:lstStyle/>
          <a:p>
            <a:pPr marL="342900" indent="-342900" algn="l">
              <a:spcAft>
                <a:spcPts val="600"/>
              </a:spcAft>
              <a:buAutoNum type="arabicPeriod"/>
            </a:pPr>
            <a:r>
              <a:rPr lang="en-AU" sz="1500" b="1" dirty="0">
                <a:solidFill>
                  <a:schemeClr val="tx2"/>
                </a:solidFill>
              </a:rPr>
              <a:t>Explored Logistic Regression, Decision Trees, Random Forest and SVM.</a:t>
            </a:r>
          </a:p>
          <a:p>
            <a:pPr marL="342900" indent="-342900" algn="l">
              <a:spcAft>
                <a:spcPts val="600"/>
              </a:spcAft>
              <a:buAutoNum type="arabicPeriod"/>
            </a:pPr>
            <a:r>
              <a:rPr lang="en-AU" sz="1500" b="1" dirty="0">
                <a:solidFill>
                  <a:schemeClr val="tx2"/>
                </a:solidFill>
              </a:rPr>
              <a:t>Create each model with parameter optimisation</a:t>
            </a:r>
          </a:p>
          <a:p>
            <a:pPr marL="342900" indent="-342900" algn="l">
              <a:spcAft>
                <a:spcPts val="600"/>
              </a:spcAft>
              <a:buAutoNum type="arabicPeriod"/>
            </a:pPr>
            <a:r>
              <a:rPr lang="en-AU" sz="1500" b="1" dirty="0">
                <a:solidFill>
                  <a:schemeClr val="tx2"/>
                </a:solidFill>
              </a:rPr>
              <a:t> Run each model with 4 inputs and test for 2 targets = 8 instances per model</a:t>
            </a:r>
          </a:p>
          <a:p>
            <a:pPr marL="342900" indent="-342900" algn="l">
              <a:spcAft>
                <a:spcPts val="600"/>
              </a:spcAft>
              <a:buAutoNum type="arabicPeriod"/>
            </a:pPr>
            <a:r>
              <a:rPr lang="en-AU" sz="1500" b="1" dirty="0">
                <a:solidFill>
                  <a:schemeClr val="tx2"/>
                </a:solidFill>
              </a:rPr>
              <a:t>Logistic Regression was also run without parameter optimisation for comparison</a:t>
            </a:r>
          </a:p>
        </p:txBody>
      </p:sp>
    </p:spTree>
    <p:extLst>
      <p:ext uri="{BB962C8B-B14F-4D97-AF65-F5344CB8AC3E}">
        <p14:creationId xmlns:p14="http://schemas.microsoft.com/office/powerpoint/2010/main" val="25810451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Performance of ML models</a:t>
            </a:r>
          </a:p>
        </p:txBody>
      </p:sp>
      <p:sp>
        <p:nvSpPr>
          <p:cNvPr id="3" name="Rectangle 2">
            <a:extLst>
              <a:ext uri="{FF2B5EF4-FFF2-40B4-BE49-F238E27FC236}">
                <a16:creationId xmlns:a16="http://schemas.microsoft.com/office/drawing/2014/main" id="{666578B4-8514-1B6B-8372-93E4FDA3918A}"/>
              </a:ext>
            </a:extLst>
          </p:cNvPr>
          <p:cNvSpPr/>
          <p:nvPr/>
        </p:nvSpPr>
        <p:spPr>
          <a:xfrm>
            <a:off x="793102" y="6083559"/>
            <a:ext cx="10049069"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pic>
        <p:nvPicPr>
          <p:cNvPr id="10" name="Picture 9" descr="Table&#10;&#10;Description automatically generated with medium confidence">
            <a:extLst>
              <a:ext uri="{FF2B5EF4-FFF2-40B4-BE49-F238E27FC236}">
                <a16:creationId xmlns:a16="http://schemas.microsoft.com/office/drawing/2014/main" id="{58327560-5BEF-BFBC-AE59-ECD8789B7897}"/>
              </a:ext>
            </a:extLst>
          </p:cNvPr>
          <p:cNvPicPr>
            <a:picLocks noChangeAspect="1"/>
          </p:cNvPicPr>
          <p:nvPr/>
        </p:nvPicPr>
        <p:blipFill>
          <a:blip r:embed="rId2"/>
          <a:stretch>
            <a:fillRect/>
          </a:stretch>
        </p:blipFill>
        <p:spPr>
          <a:xfrm>
            <a:off x="154005" y="1364740"/>
            <a:ext cx="8050928" cy="3807027"/>
          </a:xfrm>
          <a:prstGeom prst="rect">
            <a:avLst/>
          </a:prstGeom>
        </p:spPr>
      </p:pic>
    </p:spTree>
    <p:extLst>
      <p:ext uri="{BB962C8B-B14F-4D97-AF65-F5344CB8AC3E}">
        <p14:creationId xmlns:p14="http://schemas.microsoft.com/office/powerpoint/2010/main" val="18096006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Front end: </a:t>
            </a:r>
            <a:r>
              <a:rPr lang="en-GB" sz="9600" dirty="0" err="1"/>
              <a:t>Streamlit</a:t>
            </a:r>
            <a:endParaRPr lang="en-GB" sz="9600" dirty="0"/>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869226"/>
            <a:ext cx="1082675" cy="1354217"/>
          </a:xfrm>
        </p:spPr>
        <p:txBody>
          <a:bodyPr/>
          <a:lstStyle/>
          <a:p>
            <a:r>
              <a:rPr lang="en-GB" sz="8800" dirty="0"/>
              <a:t>4</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856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8D87-CFC2-2CDA-A14D-4D5A9C63094A}"/>
              </a:ext>
            </a:extLst>
          </p:cNvPr>
          <p:cNvSpPr>
            <a:spLocks noGrp="1"/>
          </p:cNvSpPr>
          <p:nvPr>
            <p:ph type="title"/>
          </p:nvPr>
        </p:nvSpPr>
        <p:spPr/>
        <p:txBody>
          <a:bodyPr/>
          <a:lstStyle/>
          <a:p>
            <a:r>
              <a:rPr lang="en-AU" dirty="0"/>
              <a:t>User friendly app interface to predict </a:t>
            </a:r>
            <a:r>
              <a:rPr lang="en-AU" dirty="0" err="1"/>
              <a:t>esophageal</a:t>
            </a:r>
            <a:r>
              <a:rPr lang="en-AU"/>
              <a:t> cancer</a:t>
            </a:r>
            <a:endParaRPr lang="en-AU" dirty="0"/>
          </a:p>
        </p:txBody>
      </p:sp>
      <p:pic>
        <p:nvPicPr>
          <p:cNvPr id="4" name="Picture 3">
            <a:extLst>
              <a:ext uri="{FF2B5EF4-FFF2-40B4-BE49-F238E27FC236}">
                <a16:creationId xmlns:a16="http://schemas.microsoft.com/office/drawing/2014/main" id="{CEADEA64-EC37-B9C4-5CFC-EB9E784F3FEC}"/>
              </a:ext>
            </a:extLst>
          </p:cNvPr>
          <p:cNvPicPr>
            <a:picLocks noChangeAspect="1"/>
          </p:cNvPicPr>
          <p:nvPr/>
        </p:nvPicPr>
        <p:blipFill>
          <a:blip r:embed="rId3"/>
          <a:stretch>
            <a:fillRect/>
          </a:stretch>
        </p:blipFill>
        <p:spPr>
          <a:xfrm>
            <a:off x="242455" y="1237124"/>
            <a:ext cx="4463908" cy="4574510"/>
          </a:xfrm>
          <a:prstGeom prst="rect">
            <a:avLst/>
          </a:prstGeom>
        </p:spPr>
      </p:pic>
      <p:sp>
        <p:nvSpPr>
          <p:cNvPr id="3" name="Rectangle 2">
            <a:extLst>
              <a:ext uri="{FF2B5EF4-FFF2-40B4-BE49-F238E27FC236}">
                <a16:creationId xmlns:a16="http://schemas.microsoft.com/office/drawing/2014/main" id="{3A0B9473-1058-D84C-5A10-43F5002D0E6B}"/>
              </a:ext>
            </a:extLst>
          </p:cNvPr>
          <p:cNvSpPr/>
          <p:nvPr/>
        </p:nvSpPr>
        <p:spPr>
          <a:xfrm>
            <a:off x="793102" y="6083559"/>
            <a:ext cx="10049069"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7" name="TextBox 6">
            <a:extLst>
              <a:ext uri="{FF2B5EF4-FFF2-40B4-BE49-F238E27FC236}">
                <a16:creationId xmlns:a16="http://schemas.microsoft.com/office/drawing/2014/main" id="{38C25B9E-4558-F5DD-D74C-D5CA98A994C4}"/>
              </a:ext>
            </a:extLst>
          </p:cNvPr>
          <p:cNvSpPr txBox="1"/>
          <p:nvPr/>
        </p:nvSpPr>
        <p:spPr>
          <a:xfrm>
            <a:off x="6837982" y="1117941"/>
            <a:ext cx="3877733" cy="646331"/>
          </a:xfrm>
          <a:prstGeom prst="rect">
            <a:avLst/>
          </a:prstGeom>
          <a:noFill/>
        </p:spPr>
        <p:txBody>
          <a:bodyPr wrap="square">
            <a:spAutoFit/>
          </a:bodyPr>
          <a:lstStyle/>
          <a:p>
            <a:r>
              <a:rPr lang="en-AU" i="1" dirty="0">
                <a:solidFill>
                  <a:srgbClr val="005EB8"/>
                </a:solidFill>
                <a:hlinkClick r:id="rId4">
                  <a:extLst>
                    <a:ext uri="{A12FA001-AC4F-418D-AE19-62706E023703}">
                      <ahyp:hlinkClr xmlns:ahyp="http://schemas.microsoft.com/office/drawing/2018/hyperlinkcolor" val="tx"/>
                    </a:ext>
                  </a:extLst>
                </a:hlinkClick>
              </a:rPr>
              <a:t>https://cancer-risk.streamlit.app/</a:t>
            </a:r>
            <a:endParaRPr lang="en-AU" i="1" dirty="0">
              <a:solidFill>
                <a:srgbClr val="005EB8"/>
              </a:solidFill>
            </a:endParaRPr>
          </a:p>
          <a:p>
            <a:endParaRPr lang="en-AU" i="1" dirty="0">
              <a:solidFill>
                <a:srgbClr val="005EB8"/>
              </a:solidFill>
            </a:endParaRPr>
          </a:p>
        </p:txBody>
      </p:sp>
      <p:grpSp>
        <p:nvGrpSpPr>
          <p:cNvPr id="10" name="Group 9">
            <a:extLst>
              <a:ext uri="{FF2B5EF4-FFF2-40B4-BE49-F238E27FC236}">
                <a16:creationId xmlns:a16="http://schemas.microsoft.com/office/drawing/2014/main" id="{A9F89587-1D39-5871-BE6D-1AF6231D565E}"/>
              </a:ext>
            </a:extLst>
          </p:cNvPr>
          <p:cNvGrpSpPr/>
          <p:nvPr/>
        </p:nvGrpSpPr>
        <p:grpSpPr>
          <a:xfrm>
            <a:off x="4787348" y="1646808"/>
            <a:ext cx="7151518" cy="4025348"/>
            <a:chOff x="4787348" y="1646808"/>
            <a:chExt cx="7151518" cy="4025348"/>
          </a:xfrm>
        </p:grpSpPr>
        <p:sp>
          <p:nvSpPr>
            <p:cNvPr id="5" name="Arrow: Right 4">
              <a:extLst>
                <a:ext uri="{FF2B5EF4-FFF2-40B4-BE49-F238E27FC236}">
                  <a16:creationId xmlns:a16="http://schemas.microsoft.com/office/drawing/2014/main" id="{F05C3D7D-26BF-2B68-5186-365AD7BB9E0C}"/>
                </a:ext>
              </a:extLst>
            </p:cNvPr>
            <p:cNvSpPr/>
            <p:nvPr/>
          </p:nvSpPr>
          <p:spPr>
            <a:xfrm>
              <a:off x="4787348" y="3524379"/>
              <a:ext cx="827484" cy="270206"/>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pic>
          <p:nvPicPr>
            <p:cNvPr id="9" name="Picture 8">
              <a:extLst>
                <a:ext uri="{FF2B5EF4-FFF2-40B4-BE49-F238E27FC236}">
                  <a16:creationId xmlns:a16="http://schemas.microsoft.com/office/drawing/2014/main" id="{FDDC2F2D-AA83-A379-C70C-7D452FB76D30}"/>
                </a:ext>
              </a:extLst>
            </p:cNvPr>
            <p:cNvPicPr>
              <a:picLocks noChangeAspect="1"/>
            </p:cNvPicPr>
            <p:nvPr/>
          </p:nvPicPr>
          <p:blipFill>
            <a:blip r:embed="rId5"/>
            <a:stretch>
              <a:fillRect/>
            </a:stretch>
          </p:blipFill>
          <p:spPr>
            <a:xfrm>
              <a:off x="5614832" y="1646808"/>
              <a:ext cx="6324034" cy="4025348"/>
            </a:xfrm>
            <a:prstGeom prst="rect">
              <a:avLst/>
            </a:prstGeom>
          </p:spPr>
        </p:pic>
      </p:grpSp>
    </p:spTree>
    <p:extLst>
      <p:ext uri="{BB962C8B-B14F-4D97-AF65-F5344CB8AC3E}">
        <p14:creationId xmlns:p14="http://schemas.microsoft.com/office/powerpoint/2010/main" val="213137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59" y="2398601"/>
            <a:ext cx="6500353" cy="2367199"/>
          </a:xfrm>
        </p:spPr>
        <p:txBody>
          <a:bodyPr>
            <a:normAutofit/>
          </a:bodyPr>
          <a:lstStyle/>
          <a:p>
            <a:r>
              <a:rPr lang="en-GB" sz="9600" dirty="0"/>
              <a:t>Limitations &amp; Future Work</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869226"/>
            <a:ext cx="1082675" cy="1354217"/>
          </a:xfrm>
        </p:spPr>
        <p:txBody>
          <a:bodyPr/>
          <a:lstStyle/>
          <a:p>
            <a:r>
              <a:rPr lang="en-GB" sz="8800" dirty="0"/>
              <a:t>5</a:t>
            </a:r>
            <a:endParaRPr lang="en-GB" dirty="0"/>
          </a:p>
        </p:txBody>
      </p:sp>
      <p:pic>
        <p:nvPicPr>
          <p:cNvPr id="4" name="Picture 2">
            <a:extLst>
              <a:ext uri="{FF2B5EF4-FFF2-40B4-BE49-F238E27FC236}">
                <a16:creationId xmlns:a16="http://schemas.microsoft.com/office/drawing/2014/main" id="{750E2BF5-39EF-FA1D-8477-EF628C3720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8659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Limitations</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400" y="965200"/>
            <a:ext cx="9903379" cy="2432525"/>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r>
              <a:rPr lang="en-AU" b="1" dirty="0">
                <a:solidFill>
                  <a:schemeClr val="tx2"/>
                </a:solidFill>
              </a:rPr>
              <a:t>Small datasets (hundreds, US and AUS; not thousands, internationally):</a:t>
            </a:r>
          </a:p>
          <a:p>
            <a:pPr marL="1790700" algn="l">
              <a:spcAft>
                <a:spcPts val="600"/>
              </a:spcAft>
            </a:pPr>
            <a:r>
              <a:rPr lang="en-AU" b="1" dirty="0">
                <a:solidFill>
                  <a:schemeClr val="tx2"/>
                </a:solidFill>
              </a:rPr>
              <a:t>49 + 252 data entries combined from 2 cohorts </a:t>
            </a:r>
          </a:p>
          <a:p>
            <a:pPr marL="1790700" algn="l">
              <a:spcAft>
                <a:spcPts val="600"/>
              </a:spcAft>
            </a:pPr>
            <a:r>
              <a:rPr lang="en-AU" b="1" dirty="0">
                <a:solidFill>
                  <a:schemeClr val="tx2"/>
                </a:solidFill>
              </a:rPr>
              <a:t>– 10 samples taken out to test app</a:t>
            </a:r>
          </a:p>
          <a:p>
            <a:pPr marL="285750" indent="-285750" algn="l">
              <a:spcAft>
                <a:spcPts val="600"/>
              </a:spcAft>
              <a:buFont typeface="Arial" panose="020B0604020202020204" pitchFamily="34" charset="0"/>
              <a:buChar char="•"/>
            </a:pPr>
            <a:r>
              <a:rPr lang="en-AU" b="1" dirty="0">
                <a:solidFill>
                  <a:schemeClr val="tx2"/>
                </a:solidFill>
              </a:rPr>
              <a:t>Limited age range in training model.</a:t>
            </a:r>
          </a:p>
          <a:p>
            <a:pPr marL="285750" indent="-285750" algn="l">
              <a:spcAft>
                <a:spcPts val="600"/>
              </a:spcAft>
              <a:buFont typeface="Arial" panose="020B0604020202020204" pitchFamily="34" charset="0"/>
              <a:buChar char="•"/>
            </a:pPr>
            <a:r>
              <a:rPr lang="en-AU" b="1" dirty="0">
                <a:solidFill>
                  <a:schemeClr val="tx2"/>
                </a:solidFill>
              </a:rPr>
              <a:t>Need to use app with caution, talk to GP who understands the limitations of ML models.</a:t>
            </a:r>
          </a:p>
          <a:p>
            <a:pPr marL="285750" indent="-285750" algn="l">
              <a:spcAft>
                <a:spcPts val="600"/>
              </a:spcAft>
              <a:buFont typeface="Arial" panose="020B0604020202020204" pitchFamily="34" charset="0"/>
              <a:buChar char="•"/>
            </a:pPr>
            <a:r>
              <a:rPr lang="en-AU" b="1" dirty="0">
                <a:solidFill>
                  <a:schemeClr val="tx2"/>
                </a:solidFill>
              </a:rPr>
              <a:t>When diagnosing cancer in Healthy individual, Barrett’s </a:t>
            </a:r>
            <a:r>
              <a:rPr lang="en-AU" b="1" dirty="0" err="1">
                <a:solidFill>
                  <a:schemeClr val="tx2"/>
                </a:solidFill>
              </a:rPr>
              <a:t>esophagus</a:t>
            </a:r>
            <a:r>
              <a:rPr lang="en-AU" b="1" dirty="0">
                <a:solidFill>
                  <a:schemeClr val="tx2"/>
                </a:solidFill>
              </a:rPr>
              <a:t> data is excluded in the ML model (</a:t>
            </a:r>
            <a:r>
              <a:rPr lang="en-AU" b="1" dirty="0" err="1">
                <a:solidFill>
                  <a:schemeClr val="tx2"/>
                </a:solidFill>
              </a:rPr>
              <a:t>ie</a:t>
            </a:r>
            <a:r>
              <a:rPr lang="en-AU" b="1" dirty="0">
                <a:solidFill>
                  <a:schemeClr val="tx2"/>
                </a:solidFill>
              </a:rPr>
              <a:t>. Assuming the person is confirmed healthy)</a:t>
            </a:r>
          </a:p>
          <a:p>
            <a:pPr marL="285750" indent="-285750" algn="l">
              <a:spcAft>
                <a:spcPts val="600"/>
              </a:spcAft>
              <a:buFont typeface="Arial" panose="020B0604020202020204" pitchFamily="34" charset="0"/>
              <a:buChar char="•"/>
            </a:pPr>
            <a:endParaRPr lang="en-AU" b="1" dirty="0">
              <a:solidFill>
                <a:schemeClr val="tx2"/>
              </a:solidFill>
            </a:endParaRPr>
          </a:p>
          <a:p>
            <a:pPr algn="l">
              <a:spcAft>
                <a:spcPts val="600"/>
              </a:spcAft>
            </a:pPr>
            <a:endParaRPr lang="en-US" b="1" dirty="0">
              <a:solidFill>
                <a:schemeClr val="tx2"/>
              </a:solidFill>
            </a:endParaRPr>
          </a:p>
        </p:txBody>
      </p:sp>
      <p:sp>
        <p:nvSpPr>
          <p:cNvPr id="8" name="TextBox 7">
            <a:extLst>
              <a:ext uri="{FF2B5EF4-FFF2-40B4-BE49-F238E27FC236}">
                <a16:creationId xmlns:a16="http://schemas.microsoft.com/office/drawing/2014/main" id="{EE33CBB7-B2CF-4396-A348-C87480CFB886}"/>
              </a:ext>
            </a:extLst>
          </p:cNvPr>
          <p:cNvSpPr txBox="1"/>
          <p:nvPr/>
        </p:nvSpPr>
        <p:spPr>
          <a:xfrm>
            <a:off x="834501" y="6161103"/>
            <a:ext cx="10067278" cy="533400"/>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grpSp>
        <p:nvGrpSpPr>
          <p:cNvPr id="9" name="Group 8">
            <a:extLst>
              <a:ext uri="{FF2B5EF4-FFF2-40B4-BE49-F238E27FC236}">
                <a16:creationId xmlns:a16="http://schemas.microsoft.com/office/drawing/2014/main" id="{DF773CAA-8FAF-82B5-5DB2-550D947FF97F}"/>
              </a:ext>
            </a:extLst>
          </p:cNvPr>
          <p:cNvGrpSpPr/>
          <p:nvPr/>
        </p:nvGrpSpPr>
        <p:grpSpPr>
          <a:xfrm>
            <a:off x="906325" y="3801938"/>
            <a:ext cx="6096000" cy="1636196"/>
            <a:chOff x="906325" y="3801938"/>
            <a:chExt cx="6096000" cy="1636196"/>
          </a:xfrm>
        </p:grpSpPr>
        <p:sp>
          <p:nvSpPr>
            <p:cNvPr id="3" name="Title 1">
              <a:extLst>
                <a:ext uri="{FF2B5EF4-FFF2-40B4-BE49-F238E27FC236}">
                  <a16:creationId xmlns:a16="http://schemas.microsoft.com/office/drawing/2014/main" id="{4EF0E83F-F1CA-2FAA-3F20-B5BAD613CA1A}"/>
                </a:ext>
              </a:extLst>
            </p:cNvPr>
            <p:cNvSpPr txBox="1">
              <a:spLocks/>
            </p:cNvSpPr>
            <p:nvPr/>
          </p:nvSpPr>
          <p:spPr>
            <a:xfrm>
              <a:off x="998400" y="3801938"/>
              <a:ext cx="2821125" cy="533400"/>
            </a:xfrm>
            <a:prstGeom prst="rect">
              <a:avLst/>
            </a:prstGeom>
          </p:spPr>
          <p:txBody>
            <a:bodyPr vert="horz" lIns="0" tIns="0" rIns="0" bIns="0" rtlCol="0" anchor="t" anchorCtr="0">
              <a:noAutofit/>
            </a:bodyPr>
            <a:lst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a:lstStyle>
            <a:p>
              <a:r>
                <a:rPr lang="en-AU" dirty="0"/>
                <a:t>Future Work</a:t>
              </a:r>
            </a:p>
          </p:txBody>
        </p:sp>
        <p:sp>
          <p:nvSpPr>
            <p:cNvPr id="5" name="TextBox 4">
              <a:extLst>
                <a:ext uri="{FF2B5EF4-FFF2-40B4-BE49-F238E27FC236}">
                  <a16:creationId xmlns:a16="http://schemas.microsoft.com/office/drawing/2014/main" id="{9913A671-2F10-378F-822D-AF47D623328C}"/>
                </a:ext>
              </a:extLst>
            </p:cNvPr>
            <p:cNvSpPr txBox="1"/>
            <p:nvPr/>
          </p:nvSpPr>
          <p:spPr>
            <a:xfrm>
              <a:off x="906325" y="4006973"/>
              <a:ext cx="6096000" cy="1431161"/>
            </a:xfrm>
            <a:prstGeom prst="rect">
              <a:avLst/>
            </a:prstGeom>
            <a:noFill/>
          </p:spPr>
          <p:txBody>
            <a:bodyPr wrap="square">
              <a:spAutoFit/>
            </a:bodyPr>
            <a:lstStyle/>
            <a:p>
              <a:pPr algn="l">
                <a:spcAft>
                  <a:spcPts val="600"/>
                </a:spcAft>
              </a:pPr>
              <a:endParaRPr lang="en-AU" b="1" dirty="0">
                <a:solidFill>
                  <a:schemeClr val="tx2"/>
                </a:solidFill>
              </a:endParaRPr>
            </a:p>
            <a:p>
              <a:pPr marL="285750" indent="-285750" algn="l">
                <a:spcAft>
                  <a:spcPts val="600"/>
                </a:spcAft>
                <a:buFont typeface="Arial" panose="020B0604020202020204" pitchFamily="34" charset="0"/>
                <a:buChar char="•"/>
              </a:pPr>
              <a:r>
                <a:rPr lang="en-AU" b="1" dirty="0">
                  <a:solidFill>
                    <a:schemeClr val="tx2"/>
                  </a:solidFill>
                </a:rPr>
                <a:t>Add more patients into training models</a:t>
              </a:r>
            </a:p>
            <a:p>
              <a:pPr marL="285750" indent="-285750" algn="l">
                <a:spcAft>
                  <a:spcPts val="600"/>
                </a:spcAft>
                <a:buFont typeface="Arial" panose="020B0604020202020204" pitchFamily="34" charset="0"/>
                <a:buChar char="•"/>
              </a:pPr>
              <a:r>
                <a:rPr lang="en-AU" b="1" dirty="0">
                  <a:solidFill>
                    <a:schemeClr val="tx2"/>
                  </a:solidFill>
                </a:rPr>
                <a:t>Optimise more models</a:t>
              </a:r>
            </a:p>
            <a:p>
              <a:pPr marL="285750" indent="-285750" algn="l">
                <a:spcAft>
                  <a:spcPts val="600"/>
                </a:spcAft>
                <a:buFont typeface="Arial" panose="020B0604020202020204" pitchFamily="34" charset="0"/>
                <a:buChar char="•"/>
              </a:pPr>
              <a:r>
                <a:rPr lang="en-US" b="1" dirty="0">
                  <a:solidFill>
                    <a:schemeClr val="tx2"/>
                  </a:solidFill>
                </a:rPr>
                <a:t>Improved Data Storage</a:t>
              </a:r>
            </a:p>
          </p:txBody>
        </p:sp>
      </p:grpSp>
      <p:sp>
        <p:nvSpPr>
          <p:cNvPr id="7" name="TextBox 6">
            <a:extLst>
              <a:ext uri="{FF2B5EF4-FFF2-40B4-BE49-F238E27FC236}">
                <a16:creationId xmlns:a16="http://schemas.microsoft.com/office/drawing/2014/main" id="{9B3FAA16-602A-1385-2617-F83A7F134A50}"/>
              </a:ext>
            </a:extLst>
          </p:cNvPr>
          <p:cNvSpPr txBox="1"/>
          <p:nvPr/>
        </p:nvSpPr>
        <p:spPr>
          <a:xfrm>
            <a:off x="834501" y="5920958"/>
            <a:ext cx="10067278" cy="369332"/>
          </a:xfrm>
          <a:prstGeom prst="rect">
            <a:avLst/>
          </a:prstGeom>
          <a:noFill/>
        </p:spPr>
        <p:txBody>
          <a:bodyPr wrap="square">
            <a:spAutoFit/>
          </a:bodyPr>
          <a:lstStyle/>
          <a:p>
            <a:pPr algn="l">
              <a:spcAft>
                <a:spcPts val="600"/>
              </a:spcAft>
            </a:pPr>
            <a:r>
              <a:rPr lang="en-US" sz="1800" b="1" dirty="0">
                <a:solidFill>
                  <a:schemeClr val="tx2"/>
                </a:solidFill>
              </a:rPr>
              <a:t>GitHub repository: </a:t>
            </a:r>
            <a:r>
              <a:rPr lang="en-US" sz="1800" b="1" dirty="0">
                <a:solidFill>
                  <a:schemeClr val="tx2"/>
                </a:solidFill>
                <a:hlinkClick r:id="rId3"/>
              </a:rPr>
              <a:t>https://github.com/Frankr22/ML-diagnosis-of-esophageal-cancer</a:t>
            </a:r>
            <a:r>
              <a:rPr lang="en-US" sz="1800" b="1" dirty="0">
                <a:solidFill>
                  <a:schemeClr val="tx2"/>
                </a:solidFill>
              </a:rPr>
              <a:t> </a:t>
            </a:r>
            <a:endParaRPr lang="en-AU" sz="1800" b="1" dirty="0">
              <a:solidFill>
                <a:schemeClr val="tx2"/>
              </a:solidFill>
            </a:endParaRPr>
          </a:p>
        </p:txBody>
      </p:sp>
    </p:spTree>
    <p:extLst>
      <p:ext uri="{BB962C8B-B14F-4D97-AF65-F5344CB8AC3E}">
        <p14:creationId xmlns:p14="http://schemas.microsoft.com/office/powerpoint/2010/main" val="4268186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dirty="0"/>
              <a:t>Introduction</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893848"/>
            <a:ext cx="1082675" cy="1231106"/>
          </a:xfrm>
        </p:spPr>
        <p:txBody>
          <a:bodyPr/>
          <a:lstStyle/>
          <a:p>
            <a:r>
              <a:rPr lang="en-GB" sz="8000" dirty="0"/>
              <a:t>1</a:t>
            </a:r>
            <a:endParaRPr lang="en-GB" dirty="0"/>
          </a:p>
        </p:txBody>
      </p:sp>
      <p:pic>
        <p:nvPicPr>
          <p:cNvPr id="3074" name="Picture 2">
            <a:extLst>
              <a:ext uri="{FF2B5EF4-FFF2-40B4-BE49-F238E27FC236}">
                <a16:creationId xmlns:a16="http://schemas.microsoft.com/office/drawing/2014/main" id="{0660F119-19C7-C95B-8BF1-D24C494D2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7250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Q&amp;A</a:t>
            </a:r>
          </a:p>
        </p:txBody>
      </p:sp>
      <p:pic>
        <p:nvPicPr>
          <p:cNvPr id="4" name="Picture 2">
            <a:extLst>
              <a:ext uri="{FF2B5EF4-FFF2-40B4-BE49-F238E27FC236}">
                <a16:creationId xmlns:a16="http://schemas.microsoft.com/office/drawing/2014/main" id="{31D94334-E20E-9915-4CC0-4796A2ACE2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2330" y="980387"/>
            <a:ext cx="4878371" cy="487837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0526AE6-CE36-9619-BD19-D586C8815C75}"/>
              </a:ext>
            </a:extLst>
          </p:cNvPr>
          <p:cNvPicPr>
            <a:picLocks noChangeAspect="1"/>
          </p:cNvPicPr>
          <p:nvPr/>
        </p:nvPicPr>
        <p:blipFill>
          <a:blip r:embed="rId4"/>
          <a:stretch>
            <a:fillRect/>
          </a:stretch>
        </p:blipFill>
        <p:spPr>
          <a:xfrm>
            <a:off x="8060700" y="980386"/>
            <a:ext cx="3892157" cy="4878371"/>
          </a:xfrm>
          <a:prstGeom prst="rect">
            <a:avLst/>
          </a:prstGeom>
        </p:spPr>
      </p:pic>
    </p:spTree>
    <p:extLst>
      <p:ext uri="{BB962C8B-B14F-4D97-AF65-F5344CB8AC3E}">
        <p14:creationId xmlns:p14="http://schemas.microsoft.com/office/powerpoint/2010/main" val="410915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8A9F-E926-4E46-85EA-222D7AF560EB}"/>
              </a:ext>
            </a:extLst>
          </p:cNvPr>
          <p:cNvSpPr>
            <a:spLocks noGrp="1"/>
          </p:cNvSpPr>
          <p:nvPr>
            <p:ph type="title"/>
          </p:nvPr>
        </p:nvSpPr>
        <p:spPr/>
        <p:txBody>
          <a:bodyPr/>
          <a:lstStyle/>
          <a:p>
            <a:r>
              <a:rPr lang="en-GB" dirty="0"/>
              <a:t>Introduction: Oesophageal cancer</a:t>
            </a:r>
          </a:p>
        </p:txBody>
      </p:sp>
      <p:sp>
        <p:nvSpPr>
          <p:cNvPr id="5" name="TextBox 4">
            <a:extLst>
              <a:ext uri="{FF2B5EF4-FFF2-40B4-BE49-F238E27FC236}">
                <a16:creationId xmlns:a16="http://schemas.microsoft.com/office/drawing/2014/main" id="{B59AC6F4-8E68-4290-A73B-5DA472DFF0E0}"/>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pic>
        <p:nvPicPr>
          <p:cNvPr id="1026" name="Picture 2" descr="What is oesophageal cancer? - NHS">
            <a:extLst>
              <a:ext uri="{FF2B5EF4-FFF2-40B4-BE49-F238E27FC236}">
                <a16:creationId xmlns:a16="http://schemas.microsoft.com/office/drawing/2014/main" id="{756E8344-9C4F-82B6-7991-DC745EB6D4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0959" y="3935257"/>
            <a:ext cx="3980315" cy="26487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EFB99F-BB84-ADBC-592B-AABABC82628D}"/>
              </a:ext>
            </a:extLst>
          </p:cNvPr>
          <p:cNvSpPr txBox="1"/>
          <p:nvPr/>
        </p:nvSpPr>
        <p:spPr>
          <a:xfrm>
            <a:off x="671512" y="4452943"/>
            <a:ext cx="6316060" cy="1708160"/>
          </a:xfrm>
          <a:prstGeom prst="rect">
            <a:avLst/>
          </a:prstGeom>
          <a:noFill/>
        </p:spPr>
        <p:txBody>
          <a:bodyPr wrap="square" lIns="0" tIns="0" rIns="0" bIns="0" rtlCol="0">
            <a:spAutoFit/>
          </a:bodyPr>
          <a:lstStyle/>
          <a:p>
            <a:pPr marL="342900" indent="-342900">
              <a:spcAft>
                <a:spcPts val="600"/>
              </a:spcAft>
              <a:buFont typeface="Arial" panose="020B0604020202020204" pitchFamily="34" charset="0"/>
              <a:buChar char="•"/>
            </a:pPr>
            <a:r>
              <a:rPr lang="en-US" sz="2400" dirty="0">
                <a:solidFill>
                  <a:schemeClr val="tx2"/>
                </a:solidFill>
              </a:rPr>
              <a:t>Goal: Build Machine Learning models</a:t>
            </a:r>
          </a:p>
          <a:p>
            <a:pPr>
              <a:spcAft>
                <a:spcPts val="600"/>
              </a:spcAft>
            </a:pPr>
            <a:r>
              <a:rPr lang="en-US" sz="2400" u="sng" dirty="0">
                <a:solidFill>
                  <a:schemeClr val="tx2"/>
                </a:solidFill>
              </a:rPr>
              <a:t>Input</a:t>
            </a:r>
            <a:r>
              <a:rPr lang="en-US" sz="2400" dirty="0">
                <a:solidFill>
                  <a:schemeClr val="tx2"/>
                </a:solidFill>
              </a:rPr>
              <a:t>: clinical data (age, sex, </a:t>
            </a:r>
            <a:r>
              <a:rPr lang="en-US" sz="2400" dirty="0" err="1">
                <a:solidFill>
                  <a:schemeClr val="tx2"/>
                </a:solidFill>
              </a:rPr>
              <a:t>bmi</a:t>
            </a:r>
            <a:r>
              <a:rPr lang="en-US" sz="2400" dirty="0">
                <a:solidFill>
                  <a:schemeClr val="tx2"/>
                </a:solidFill>
              </a:rPr>
              <a:t>)</a:t>
            </a:r>
          </a:p>
          <a:p>
            <a:pPr>
              <a:spcAft>
                <a:spcPts val="600"/>
              </a:spcAft>
            </a:pPr>
            <a:r>
              <a:rPr lang="en-US" sz="2400" dirty="0">
                <a:solidFill>
                  <a:schemeClr val="tx2"/>
                </a:solidFill>
              </a:rPr>
              <a:t>	and wet lab data (protein levels)</a:t>
            </a:r>
          </a:p>
          <a:p>
            <a:pPr>
              <a:spcAft>
                <a:spcPts val="600"/>
              </a:spcAft>
            </a:pPr>
            <a:r>
              <a:rPr lang="en-US" sz="2400" u="sng" dirty="0">
                <a:solidFill>
                  <a:schemeClr val="tx2"/>
                </a:solidFill>
              </a:rPr>
              <a:t>Output</a:t>
            </a:r>
            <a:r>
              <a:rPr lang="en-US" sz="2400" dirty="0">
                <a:solidFill>
                  <a:schemeClr val="tx2"/>
                </a:solidFill>
              </a:rPr>
              <a:t>: predict </a:t>
            </a:r>
            <a:r>
              <a:rPr lang="en-US" sz="2400" dirty="0" err="1">
                <a:solidFill>
                  <a:schemeClr val="tx2"/>
                </a:solidFill>
              </a:rPr>
              <a:t>Oesophageal</a:t>
            </a:r>
            <a:r>
              <a:rPr lang="en-US" sz="2400" dirty="0">
                <a:solidFill>
                  <a:schemeClr val="tx2"/>
                </a:solidFill>
              </a:rPr>
              <a:t> cancer</a:t>
            </a:r>
          </a:p>
        </p:txBody>
      </p:sp>
      <p:pic>
        <p:nvPicPr>
          <p:cNvPr id="6" name="Picture 5">
            <a:extLst>
              <a:ext uri="{FF2B5EF4-FFF2-40B4-BE49-F238E27FC236}">
                <a16:creationId xmlns:a16="http://schemas.microsoft.com/office/drawing/2014/main" id="{10031AE7-063C-3AE4-50C6-C22BA2D5C080}"/>
              </a:ext>
            </a:extLst>
          </p:cNvPr>
          <p:cNvPicPr>
            <a:picLocks noChangeAspect="1"/>
          </p:cNvPicPr>
          <p:nvPr/>
        </p:nvPicPr>
        <p:blipFill>
          <a:blip r:embed="rId4"/>
          <a:stretch>
            <a:fillRect/>
          </a:stretch>
        </p:blipFill>
        <p:spPr>
          <a:xfrm>
            <a:off x="-5056220" y="1081964"/>
            <a:ext cx="2151450" cy="2347036"/>
          </a:xfrm>
          <a:prstGeom prst="rect">
            <a:avLst/>
          </a:prstGeom>
        </p:spPr>
      </p:pic>
      <p:pic>
        <p:nvPicPr>
          <p:cNvPr id="7" name="Picture 6">
            <a:extLst>
              <a:ext uri="{FF2B5EF4-FFF2-40B4-BE49-F238E27FC236}">
                <a16:creationId xmlns:a16="http://schemas.microsoft.com/office/drawing/2014/main" id="{EB53EF9B-3C2F-E118-FD00-8BB52BF8E542}"/>
              </a:ext>
            </a:extLst>
          </p:cNvPr>
          <p:cNvPicPr>
            <a:picLocks noChangeAspect="1"/>
          </p:cNvPicPr>
          <p:nvPr/>
        </p:nvPicPr>
        <p:blipFill>
          <a:blip r:embed="rId5"/>
          <a:stretch>
            <a:fillRect/>
          </a:stretch>
        </p:blipFill>
        <p:spPr>
          <a:xfrm>
            <a:off x="-2628470" y="0"/>
            <a:ext cx="2151451" cy="2343165"/>
          </a:xfrm>
          <a:prstGeom prst="rect">
            <a:avLst/>
          </a:prstGeom>
        </p:spPr>
      </p:pic>
      <p:pic>
        <p:nvPicPr>
          <p:cNvPr id="8" name="Picture 2" descr="Esophageal cancer - Wikipedia">
            <a:extLst>
              <a:ext uri="{FF2B5EF4-FFF2-40B4-BE49-F238E27FC236}">
                <a16:creationId xmlns:a16="http://schemas.microsoft.com/office/drawing/2014/main" id="{E5016845-AFC8-C4B8-D703-27AFD41E9FF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23936" y="2887662"/>
            <a:ext cx="2046917" cy="178956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A79FE90F-7644-9BD6-AB83-D21B7758FFD7}"/>
              </a:ext>
            </a:extLst>
          </p:cNvPr>
          <p:cNvPicPr>
            <a:picLocks noChangeAspect="1"/>
          </p:cNvPicPr>
          <p:nvPr/>
        </p:nvPicPr>
        <p:blipFill>
          <a:blip r:embed="rId7"/>
          <a:stretch>
            <a:fillRect/>
          </a:stretch>
        </p:blipFill>
        <p:spPr>
          <a:xfrm>
            <a:off x="914264" y="1698332"/>
            <a:ext cx="2071688" cy="2095230"/>
          </a:xfrm>
          <a:prstGeom prst="rect">
            <a:avLst/>
          </a:prstGeom>
        </p:spPr>
      </p:pic>
      <p:sp>
        <p:nvSpPr>
          <p:cNvPr id="15" name="TextBox 14">
            <a:extLst>
              <a:ext uri="{FF2B5EF4-FFF2-40B4-BE49-F238E27FC236}">
                <a16:creationId xmlns:a16="http://schemas.microsoft.com/office/drawing/2014/main" id="{D90CA55B-B5F0-1BF9-2DEC-4BB09E9FE07F}"/>
              </a:ext>
            </a:extLst>
          </p:cNvPr>
          <p:cNvSpPr txBox="1"/>
          <p:nvPr/>
        </p:nvSpPr>
        <p:spPr>
          <a:xfrm>
            <a:off x="1401791" y="1341265"/>
            <a:ext cx="1216838" cy="339580"/>
          </a:xfrm>
          <a:prstGeom prst="rect">
            <a:avLst/>
          </a:prstGeom>
        </p:spPr>
        <p:txBody>
          <a:bodyPr vert="horz" wrap="square" lIns="0" tIns="0" rIns="0" bIns="0" rtlCol="0" anchor="t" anchorCtr="0">
            <a:noAutofit/>
          </a:bodyPr>
          <a:lstStyle/>
          <a:p>
            <a:pPr algn="l">
              <a:spcAft>
                <a:spcPts val="600"/>
              </a:spcAft>
            </a:pPr>
            <a:r>
              <a:rPr lang="en-AU" sz="2000" b="1" dirty="0">
                <a:solidFill>
                  <a:schemeClr val="tx2"/>
                </a:solidFill>
              </a:rPr>
              <a:t>Healthy </a:t>
            </a:r>
          </a:p>
        </p:txBody>
      </p:sp>
      <p:sp>
        <p:nvSpPr>
          <p:cNvPr id="16" name="TextBox 15">
            <a:extLst>
              <a:ext uri="{FF2B5EF4-FFF2-40B4-BE49-F238E27FC236}">
                <a16:creationId xmlns:a16="http://schemas.microsoft.com/office/drawing/2014/main" id="{145CB33B-0159-DCA0-CCF0-439D21A1922B}"/>
              </a:ext>
            </a:extLst>
          </p:cNvPr>
          <p:cNvSpPr txBox="1"/>
          <p:nvPr/>
        </p:nvSpPr>
        <p:spPr>
          <a:xfrm>
            <a:off x="3829542" y="1031064"/>
            <a:ext cx="2253112"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Barrett’s oesophagus </a:t>
            </a:r>
          </a:p>
        </p:txBody>
      </p:sp>
      <p:pic>
        <p:nvPicPr>
          <p:cNvPr id="20" name="Picture 19">
            <a:extLst>
              <a:ext uri="{FF2B5EF4-FFF2-40B4-BE49-F238E27FC236}">
                <a16:creationId xmlns:a16="http://schemas.microsoft.com/office/drawing/2014/main" id="{E33FE175-0D95-586E-105D-57DE5A2E8007}"/>
              </a:ext>
            </a:extLst>
          </p:cNvPr>
          <p:cNvPicPr>
            <a:picLocks noChangeAspect="1"/>
          </p:cNvPicPr>
          <p:nvPr/>
        </p:nvPicPr>
        <p:blipFill>
          <a:blip r:embed="rId8"/>
          <a:stretch>
            <a:fillRect/>
          </a:stretch>
        </p:blipFill>
        <p:spPr>
          <a:xfrm>
            <a:off x="4024312" y="1646114"/>
            <a:ext cx="2071688" cy="2066925"/>
          </a:xfrm>
          <a:prstGeom prst="rect">
            <a:avLst/>
          </a:prstGeom>
        </p:spPr>
      </p:pic>
      <p:pic>
        <p:nvPicPr>
          <p:cNvPr id="21" name="Picture 2" descr="Esophageal cancer - Wikipedia">
            <a:extLst>
              <a:ext uri="{FF2B5EF4-FFF2-40B4-BE49-F238E27FC236}">
                <a16:creationId xmlns:a16="http://schemas.microsoft.com/office/drawing/2014/main" id="{5335E00B-B30C-A861-AF59-0E1A7BDD74B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00290" y="1784792"/>
            <a:ext cx="2046917" cy="1789568"/>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8CA7FD0A-F8B8-A351-56BC-8A8E269EE934}"/>
              </a:ext>
            </a:extLst>
          </p:cNvPr>
          <p:cNvSpPr txBox="1"/>
          <p:nvPr/>
        </p:nvSpPr>
        <p:spPr>
          <a:xfrm>
            <a:off x="7497192" y="1020331"/>
            <a:ext cx="2253112" cy="644322"/>
          </a:xfrm>
          <a:prstGeom prst="rect">
            <a:avLst/>
          </a:prstGeom>
        </p:spPr>
        <p:txBody>
          <a:bodyPr vert="horz" wrap="square" lIns="0" tIns="0" rIns="0" bIns="0" rtlCol="0" anchor="t" anchorCtr="0">
            <a:noAutofit/>
          </a:bodyPr>
          <a:lstStyle/>
          <a:p>
            <a:pPr algn="ctr">
              <a:spcAft>
                <a:spcPts val="600"/>
              </a:spcAft>
            </a:pPr>
            <a:r>
              <a:rPr lang="en-AU" sz="2000" b="1" dirty="0">
                <a:solidFill>
                  <a:schemeClr val="tx2"/>
                </a:solidFill>
              </a:rPr>
              <a:t>Oesophageal cancer</a:t>
            </a:r>
          </a:p>
        </p:txBody>
      </p:sp>
      <p:sp>
        <p:nvSpPr>
          <p:cNvPr id="23" name="Arrow: Right 22">
            <a:extLst>
              <a:ext uri="{FF2B5EF4-FFF2-40B4-BE49-F238E27FC236}">
                <a16:creationId xmlns:a16="http://schemas.microsoft.com/office/drawing/2014/main" id="{1D39B177-31E0-06B8-AD71-B403B4806426}"/>
              </a:ext>
            </a:extLst>
          </p:cNvPr>
          <p:cNvSpPr/>
          <p:nvPr/>
        </p:nvSpPr>
        <p:spPr>
          <a:xfrm>
            <a:off x="3176096" y="2603500"/>
            <a:ext cx="667242" cy="232852"/>
          </a:xfrm>
          <a:prstGeom prs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24" name="Arrow: Right 23">
            <a:extLst>
              <a:ext uri="{FF2B5EF4-FFF2-40B4-BE49-F238E27FC236}">
                <a16:creationId xmlns:a16="http://schemas.microsoft.com/office/drawing/2014/main" id="{22C08DC5-B879-E993-265A-2FF1478F2C5E}"/>
              </a:ext>
            </a:extLst>
          </p:cNvPr>
          <p:cNvSpPr/>
          <p:nvPr/>
        </p:nvSpPr>
        <p:spPr>
          <a:xfrm>
            <a:off x="6577230" y="2603500"/>
            <a:ext cx="667242" cy="232852"/>
          </a:xfrm>
          <a:prstGeom prs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Tree>
    <p:extLst>
      <p:ext uri="{BB962C8B-B14F-4D97-AF65-F5344CB8AC3E}">
        <p14:creationId xmlns:p14="http://schemas.microsoft.com/office/powerpoint/2010/main" val="365749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9860" y="2398601"/>
            <a:ext cx="5669080" cy="2367199"/>
          </a:xfrm>
        </p:spPr>
        <p:txBody>
          <a:bodyPr/>
          <a:lstStyle/>
          <a:p>
            <a:r>
              <a:rPr lang="en-GB" sz="9600" dirty="0"/>
              <a:t>Data workflow</a:t>
            </a:r>
          </a:p>
        </p:txBody>
      </p:sp>
      <p:sp>
        <p:nvSpPr>
          <p:cNvPr id="9" name="Text Placeholder 8">
            <a:extLst>
              <a:ext uri="{FF2B5EF4-FFF2-40B4-BE49-F238E27FC236}">
                <a16:creationId xmlns:a16="http://schemas.microsoft.com/office/drawing/2014/main" id="{7B233DEF-7DC0-4763-B674-7810CC6F3163}"/>
              </a:ext>
            </a:extLst>
          </p:cNvPr>
          <p:cNvSpPr>
            <a:spLocks noGrp="1"/>
          </p:cNvSpPr>
          <p:nvPr>
            <p:ph type="body" sz="quarter" idx="11"/>
          </p:nvPr>
        </p:nvSpPr>
        <p:spPr>
          <a:xfrm>
            <a:off x="1289860" y="893848"/>
            <a:ext cx="1082675" cy="1231106"/>
          </a:xfrm>
        </p:spPr>
        <p:txBody>
          <a:bodyPr/>
          <a:lstStyle/>
          <a:p>
            <a:r>
              <a:rPr lang="en-GB" sz="8000" dirty="0"/>
              <a:t>2</a:t>
            </a:r>
            <a:endParaRPr lang="en-GB" dirty="0"/>
          </a:p>
        </p:txBody>
      </p:sp>
      <p:pic>
        <p:nvPicPr>
          <p:cNvPr id="4" name="Picture 2">
            <a:extLst>
              <a:ext uri="{FF2B5EF4-FFF2-40B4-BE49-F238E27FC236}">
                <a16:creationId xmlns:a16="http://schemas.microsoft.com/office/drawing/2014/main" id="{2CAFCA24-97D9-4D4D-E491-61D664A486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384" y="3742441"/>
            <a:ext cx="2116317" cy="2116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98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631-0FA7-45A4-86EC-C6D28E68CDB9}"/>
              </a:ext>
            </a:extLst>
          </p:cNvPr>
          <p:cNvSpPr>
            <a:spLocks noGrp="1"/>
          </p:cNvSpPr>
          <p:nvPr>
            <p:ph type="title"/>
          </p:nvPr>
        </p:nvSpPr>
        <p:spPr/>
        <p:txBody>
          <a:bodyPr/>
          <a:lstStyle/>
          <a:p>
            <a:r>
              <a:rPr lang="en-GB" dirty="0"/>
              <a:t>Approach</a:t>
            </a:r>
          </a:p>
        </p:txBody>
      </p:sp>
      <p:sp>
        <p:nvSpPr>
          <p:cNvPr id="11" name="TextBox 10">
            <a:extLst>
              <a:ext uri="{FF2B5EF4-FFF2-40B4-BE49-F238E27FC236}">
                <a16:creationId xmlns:a16="http://schemas.microsoft.com/office/drawing/2014/main" id="{A2180B7E-CD2C-47E5-ACA7-E65590E6485E}"/>
              </a:ext>
            </a:extLst>
          </p:cNvPr>
          <p:cNvSpPr txBox="1"/>
          <p:nvPr/>
        </p:nvSpPr>
        <p:spPr>
          <a:xfrm>
            <a:off x="1002981" y="1157037"/>
            <a:ext cx="2403581" cy="2406114"/>
          </a:xfrm>
          <a:prstGeom prst="rect">
            <a:avLst/>
          </a:prstGeom>
          <a:noFill/>
          <a:ln w="50800">
            <a:solidFill>
              <a:schemeClr val="accent1"/>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01</a:t>
            </a:r>
          </a:p>
          <a:p>
            <a:r>
              <a:rPr lang="en-AU" sz="2000" dirty="0">
                <a:solidFill>
                  <a:schemeClr val="tx2"/>
                </a:solidFill>
              </a:rPr>
              <a:t>Data source and visualisations</a:t>
            </a:r>
            <a:endParaRPr lang="en-GB" sz="2000" dirty="0">
              <a:solidFill>
                <a:schemeClr val="tx2"/>
              </a:solidFill>
            </a:endParaRPr>
          </a:p>
        </p:txBody>
      </p:sp>
      <p:sp>
        <p:nvSpPr>
          <p:cNvPr id="42" name="TextBox 41">
            <a:extLst>
              <a:ext uri="{FF2B5EF4-FFF2-40B4-BE49-F238E27FC236}">
                <a16:creationId xmlns:a16="http://schemas.microsoft.com/office/drawing/2014/main" id="{CF8AE041-0778-4720-8711-2F492A5DF1C2}"/>
              </a:ext>
            </a:extLst>
          </p:cNvPr>
          <p:cNvSpPr txBox="1"/>
          <p:nvPr/>
        </p:nvSpPr>
        <p:spPr>
          <a:xfrm>
            <a:off x="7637329" y="3104589"/>
            <a:ext cx="783869" cy="861774"/>
          </a:xfrm>
          <a:prstGeom prst="rect">
            <a:avLst/>
          </a:prstGeom>
          <a:noFill/>
        </p:spPr>
        <p:txBody>
          <a:bodyPr wrap="none" lIns="0" tIns="0" rIns="0" bIns="0" rtlCol="0">
            <a:spAutoFit/>
          </a:bodyPr>
          <a:lstStyle/>
          <a:p>
            <a:pPr>
              <a:lnSpc>
                <a:spcPct val="70000"/>
              </a:lnSpc>
            </a:pPr>
            <a:r>
              <a:rPr lang="en-GB" sz="8000">
                <a:solidFill>
                  <a:schemeClr val="bg1"/>
                </a:solidFill>
                <a:latin typeface="+mj-lt"/>
              </a:rPr>
              <a:t>03</a:t>
            </a:r>
            <a:endParaRPr lang="en-GB" sz="8000" dirty="0">
              <a:solidFill>
                <a:schemeClr val="bg1"/>
              </a:solidFill>
              <a:latin typeface="+mj-lt"/>
            </a:endParaRPr>
          </a:p>
        </p:txBody>
      </p:sp>
      <p:sp>
        <p:nvSpPr>
          <p:cNvPr id="25" name="TextBox 24">
            <a:extLst>
              <a:ext uri="{FF2B5EF4-FFF2-40B4-BE49-F238E27FC236}">
                <a16:creationId xmlns:a16="http://schemas.microsoft.com/office/drawing/2014/main" id="{6B0B9226-422E-4A09-89AD-EAFE6145696F}"/>
              </a:ext>
            </a:extLst>
          </p:cNvPr>
          <p:cNvSpPr txBox="1"/>
          <p:nvPr/>
        </p:nvSpPr>
        <p:spPr>
          <a:xfrm>
            <a:off x="3600731" y="1157037"/>
            <a:ext cx="2403581" cy="2406114"/>
          </a:xfrm>
          <a:prstGeom prst="rect">
            <a:avLst/>
          </a:prstGeom>
          <a:noFill/>
          <a:ln w="50800">
            <a:solidFill>
              <a:schemeClr val="accent3"/>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02</a:t>
            </a:r>
          </a:p>
          <a:p>
            <a:r>
              <a:rPr lang="en-AU" sz="2000" dirty="0">
                <a:solidFill>
                  <a:schemeClr val="tx2"/>
                </a:solidFill>
              </a:rPr>
              <a:t>ET</a:t>
            </a:r>
            <a:r>
              <a:rPr lang="en-AU" sz="2000" strike="sngStrike" dirty="0">
                <a:solidFill>
                  <a:schemeClr val="tx2"/>
                </a:solidFill>
              </a:rPr>
              <a:t>L</a:t>
            </a:r>
            <a:endParaRPr lang="en-GB" sz="2000" strike="sngStrike" dirty="0">
              <a:solidFill>
                <a:schemeClr val="tx2"/>
              </a:solidFill>
            </a:endParaRPr>
          </a:p>
        </p:txBody>
      </p:sp>
      <p:sp>
        <p:nvSpPr>
          <p:cNvPr id="26" name="TextBox 25">
            <a:extLst>
              <a:ext uri="{FF2B5EF4-FFF2-40B4-BE49-F238E27FC236}">
                <a16:creationId xmlns:a16="http://schemas.microsoft.com/office/drawing/2014/main" id="{5A2C51B8-C183-412C-AFCE-B920F78943AC}"/>
              </a:ext>
            </a:extLst>
          </p:cNvPr>
          <p:cNvSpPr txBox="1"/>
          <p:nvPr/>
        </p:nvSpPr>
        <p:spPr>
          <a:xfrm>
            <a:off x="3589938" y="3725652"/>
            <a:ext cx="2408162" cy="1785361"/>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Extraction: csv</a:t>
            </a:r>
          </a:p>
          <a:p>
            <a:pPr marL="285750" indent="-285750">
              <a:lnSpc>
                <a:spcPct val="120000"/>
              </a:lnSpc>
              <a:spcAft>
                <a:spcPts val="600"/>
              </a:spcAft>
              <a:buFont typeface="Arial" panose="020B0604020202020204" pitchFamily="34" charset="0"/>
              <a:buChar char="•"/>
            </a:pPr>
            <a:r>
              <a:rPr lang="en-GB" dirty="0">
                <a:solidFill>
                  <a:schemeClr val="tx2"/>
                </a:solidFill>
              </a:rPr>
              <a:t>Transform: Python (Jupyter Notebooks), Pandas </a:t>
            </a:r>
            <a:r>
              <a:rPr lang="en-GB" dirty="0" err="1">
                <a:solidFill>
                  <a:schemeClr val="tx2"/>
                </a:solidFill>
              </a:rPr>
              <a:t>DataFrame</a:t>
            </a:r>
            <a:endParaRPr lang="en-GB" dirty="0">
              <a:solidFill>
                <a:schemeClr val="tx2"/>
              </a:solidFill>
            </a:endParaRPr>
          </a:p>
          <a:p>
            <a:pPr marL="285750" indent="-285750">
              <a:lnSpc>
                <a:spcPct val="120000"/>
              </a:lnSpc>
              <a:spcAft>
                <a:spcPts val="600"/>
              </a:spcAft>
              <a:buFont typeface="Arial" panose="020B0604020202020204" pitchFamily="34" charset="0"/>
              <a:buChar char="•"/>
            </a:pPr>
            <a:r>
              <a:rPr lang="en-GB" dirty="0">
                <a:solidFill>
                  <a:schemeClr val="tx2"/>
                </a:solidFill>
              </a:rPr>
              <a:t>Load: -</a:t>
            </a:r>
          </a:p>
        </p:txBody>
      </p:sp>
      <p:sp>
        <p:nvSpPr>
          <p:cNvPr id="28" name="TextBox 27">
            <a:extLst>
              <a:ext uri="{FF2B5EF4-FFF2-40B4-BE49-F238E27FC236}">
                <a16:creationId xmlns:a16="http://schemas.microsoft.com/office/drawing/2014/main" id="{0EB786EF-005C-4088-99B8-340CAA6AD9CD}"/>
              </a:ext>
            </a:extLst>
          </p:cNvPr>
          <p:cNvSpPr txBox="1"/>
          <p:nvPr/>
        </p:nvSpPr>
        <p:spPr>
          <a:xfrm>
            <a:off x="6198481" y="1157037"/>
            <a:ext cx="2403581" cy="2406114"/>
          </a:xfrm>
          <a:prstGeom prst="rect">
            <a:avLst/>
          </a:prstGeom>
          <a:noFill/>
          <a:ln w="50800">
            <a:solidFill>
              <a:schemeClr val="accent4"/>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03</a:t>
            </a:r>
          </a:p>
          <a:p>
            <a:r>
              <a:rPr lang="en-AU" sz="2000" dirty="0">
                <a:solidFill>
                  <a:schemeClr val="tx2"/>
                </a:solidFill>
              </a:rPr>
              <a:t>Build ML models</a:t>
            </a:r>
            <a:endParaRPr lang="en-GB" sz="2000" dirty="0">
              <a:solidFill>
                <a:schemeClr val="tx2"/>
              </a:solidFill>
            </a:endParaRPr>
          </a:p>
        </p:txBody>
      </p:sp>
      <p:sp>
        <p:nvSpPr>
          <p:cNvPr id="31" name="TextBox 30">
            <a:extLst>
              <a:ext uri="{FF2B5EF4-FFF2-40B4-BE49-F238E27FC236}">
                <a16:creationId xmlns:a16="http://schemas.microsoft.com/office/drawing/2014/main" id="{A89295D1-7376-43C6-90D1-168283E08BBC}"/>
              </a:ext>
            </a:extLst>
          </p:cNvPr>
          <p:cNvSpPr txBox="1"/>
          <p:nvPr/>
        </p:nvSpPr>
        <p:spPr>
          <a:xfrm>
            <a:off x="8796231" y="1157037"/>
            <a:ext cx="2403581" cy="2406114"/>
          </a:xfrm>
          <a:prstGeom prst="rect">
            <a:avLst/>
          </a:prstGeom>
          <a:noFill/>
          <a:ln w="50800">
            <a:solidFill>
              <a:schemeClr val="accent5"/>
            </a:solidFill>
            <a:miter lim="800000"/>
          </a:ln>
        </p:spPr>
        <p:txBody>
          <a:bodyPr wrap="square" lIns="180000" tIns="180000" rIns="180000" bIns="180000" rtlCol="0">
            <a:noAutofit/>
          </a:bodyPr>
          <a:lstStyle/>
          <a:p>
            <a:pPr>
              <a:lnSpc>
                <a:spcPct val="70000"/>
              </a:lnSpc>
            </a:pPr>
            <a:r>
              <a:rPr lang="en-GB" sz="9600" dirty="0">
                <a:solidFill>
                  <a:schemeClr val="tx2"/>
                </a:solidFill>
                <a:latin typeface="+mj-lt"/>
              </a:rPr>
              <a:t>04</a:t>
            </a:r>
          </a:p>
          <a:p>
            <a:r>
              <a:rPr lang="en-GB" sz="2000" dirty="0">
                <a:solidFill>
                  <a:schemeClr val="tx2"/>
                </a:solidFill>
              </a:rPr>
              <a:t>Front-end product</a:t>
            </a:r>
          </a:p>
        </p:txBody>
      </p:sp>
      <p:sp>
        <p:nvSpPr>
          <p:cNvPr id="3" name="TextBox 2">
            <a:extLst>
              <a:ext uri="{FF2B5EF4-FFF2-40B4-BE49-F238E27FC236}">
                <a16:creationId xmlns:a16="http://schemas.microsoft.com/office/drawing/2014/main" id="{634D01E4-B588-4752-B438-D9EE8FCA89E6}"/>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5" name="TextBox 4">
            <a:extLst>
              <a:ext uri="{FF2B5EF4-FFF2-40B4-BE49-F238E27FC236}">
                <a16:creationId xmlns:a16="http://schemas.microsoft.com/office/drawing/2014/main" id="{B3DFD51B-A665-F3FD-70D7-33FD0010CEDF}"/>
              </a:ext>
            </a:extLst>
          </p:cNvPr>
          <p:cNvSpPr txBox="1"/>
          <p:nvPr/>
        </p:nvSpPr>
        <p:spPr>
          <a:xfrm>
            <a:off x="6196190" y="3725652"/>
            <a:ext cx="2408162" cy="1751762"/>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Logistic regression</a:t>
            </a:r>
          </a:p>
          <a:p>
            <a:pPr marL="285750" indent="-285750">
              <a:lnSpc>
                <a:spcPct val="120000"/>
              </a:lnSpc>
              <a:spcAft>
                <a:spcPts val="600"/>
              </a:spcAft>
              <a:buFont typeface="Arial" panose="020B0604020202020204" pitchFamily="34" charset="0"/>
              <a:buChar char="•"/>
            </a:pPr>
            <a:r>
              <a:rPr lang="en-GB" dirty="0">
                <a:solidFill>
                  <a:schemeClr val="tx2"/>
                </a:solidFill>
              </a:rPr>
              <a:t>and supervised machine learning models</a:t>
            </a:r>
          </a:p>
          <a:p>
            <a:pPr>
              <a:lnSpc>
                <a:spcPct val="120000"/>
              </a:lnSpc>
              <a:spcAft>
                <a:spcPts val="600"/>
              </a:spcAft>
            </a:pPr>
            <a:endParaRPr lang="en-GB" sz="1600" dirty="0">
              <a:solidFill>
                <a:schemeClr val="tx2"/>
              </a:solidFill>
            </a:endParaRPr>
          </a:p>
        </p:txBody>
      </p:sp>
      <p:sp>
        <p:nvSpPr>
          <p:cNvPr id="8" name="TextBox 7">
            <a:extLst>
              <a:ext uri="{FF2B5EF4-FFF2-40B4-BE49-F238E27FC236}">
                <a16:creationId xmlns:a16="http://schemas.microsoft.com/office/drawing/2014/main" id="{DB64E10A-31EA-C087-C5C3-1B7A1AA57A80}"/>
              </a:ext>
            </a:extLst>
          </p:cNvPr>
          <p:cNvSpPr txBox="1"/>
          <p:nvPr/>
        </p:nvSpPr>
        <p:spPr>
          <a:xfrm>
            <a:off x="8773014" y="3725652"/>
            <a:ext cx="2408162" cy="301878"/>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err="1">
                <a:solidFill>
                  <a:schemeClr val="tx2"/>
                </a:solidFill>
              </a:rPr>
              <a:t>Streamlit</a:t>
            </a:r>
            <a:endParaRPr lang="en-GB" dirty="0">
              <a:solidFill>
                <a:schemeClr val="tx2"/>
              </a:solidFill>
            </a:endParaRPr>
          </a:p>
        </p:txBody>
      </p:sp>
      <p:sp>
        <p:nvSpPr>
          <p:cNvPr id="4" name="TextBox 3">
            <a:extLst>
              <a:ext uri="{FF2B5EF4-FFF2-40B4-BE49-F238E27FC236}">
                <a16:creationId xmlns:a16="http://schemas.microsoft.com/office/drawing/2014/main" id="{49091901-5B9E-2E42-D248-FB48C4DD8FCC}"/>
              </a:ext>
            </a:extLst>
          </p:cNvPr>
          <p:cNvSpPr txBox="1"/>
          <p:nvPr/>
        </p:nvSpPr>
        <p:spPr>
          <a:xfrm>
            <a:off x="1010824" y="3815690"/>
            <a:ext cx="2602331" cy="1708416"/>
          </a:xfrm>
          <a:prstGeom prst="rect">
            <a:avLst/>
          </a:prstGeom>
          <a:noFill/>
        </p:spPr>
        <p:txBody>
          <a:bodyPr wrap="square" lIns="0" tIns="0" rIns="0" bIns="0" rtlCol="0">
            <a:spAutoFit/>
          </a:bodyPr>
          <a:lstStyle/>
          <a:p>
            <a:pPr marL="285750" indent="-285750">
              <a:lnSpc>
                <a:spcPct val="120000"/>
              </a:lnSpc>
              <a:spcAft>
                <a:spcPts val="600"/>
              </a:spcAft>
              <a:buFont typeface="Arial" panose="020B0604020202020204" pitchFamily="34" charset="0"/>
              <a:buChar char="•"/>
            </a:pPr>
            <a:r>
              <a:rPr lang="en-GB" dirty="0">
                <a:solidFill>
                  <a:schemeClr val="tx2"/>
                </a:solidFill>
              </a:rPr>
              <a:t>Published peer-reviewed journal article (supplementary data)</a:t>
            </a:r>
          </a:p>
          <a:p>
            <a:pPr marL="285750" indent="-285750">
              <a:lnSpc>
                <a:spcPct val="120000"/>
              </a:lnSpc>
              <a:spcAft>
                <a:spcPts val="600"/>
              </a:spcAft>
              <a:buFont typeface="Arial" panose="020B0604020202020204" pitchFamily="34" charset="0"/>
              <a:buChar char="•"/>
            </a:pPr>
            <a:r>
              <a:rPr lang="en-GB" dirty="0">
                <a:solidFill>
                  <a:schemeClr val="tx2"/>
                </a:solidFill>
              </a:rPr>
              <a:t>Tableau</a:t>
            </a:r>
          </a:p>
        </p:txBody>
      </p:sp>
      <p:sp>
        <p:nvSpPr>
          <p:cNvPr id="7" name="Rectangle: Rounded Corners 6">
            <a:extLst>
              <a:ext uri="{FF2B5EF4-FFF2-40B4-BE49-F238E27FC236}">
                <a16:creationId xmlns:a16="http://schemas.microsoft.com/office/drawing/2014/main" id="{3E8C5CCF-E39D-D085-1B70-CDA6883270D0}"/>
              </a:ext>
            </a:extLst>
          </p:cNvPr>
          <p:cNvSpPr/>
          <p:nvPr/>
        </p:nvSpPr>
        <p:spPr>
          <a:xfrm>
            <a:off x="8692935" y="906902"/>
            <a:ext cx="2597750" cy="3288580"/>
          </a:xfrm>
          <a:prstGeom prst="round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9" name="TextBox 8">
            <a:extLst>
              <a:ext uri="{FF2B5EF4-FFF2-40B4-BE49-F238E27FC236}">
                <a16:creationId xmlns:a16="http://schemas.microsoft.com/office/drawing/2014/main" id="{F3A45F16-74C3-BD0E-181B-8F43F43C4931}"/>
              </a:ext>
            </a:extLst>
          </p:cNvPr>
          <p:cNvSpPr txBox="1"/>
          <p:nvPr/>
        </p:nvSpPr>
        <p:spPr>
          <a:xfrm>
            <a:off x="8692935" y="4173317"/>
            <a:ext cx="3632200" cy="646331"/>
          </a:xfrm>
          <a:prstGeom prst="rect">
            <a:avLst/>
          </a:prstGeom>
          <a:noFill/>
        </p:spPr>
        <p:txBody>
          <a:bodyPr wrap="square">
            <a:spAutoFit/>
          </a:bodyPr>
          <a:lstStyle/>
          <a:p>
            <a:r>
              <a:rPr lang="en-AU" dirty="0">
                <a:solidFill>
                  <a:srgbClr val="00338D"/>
                </a:solidFill>
                <a:hlinkClick r:id="rId3"/>
              </a:rPr>
              <a:t>https://cancer-risk.streamlit.app/</a:t>
            </a:r>
            <a:endParaRPr lang="en-AU" dirty="0">
              <a:solidFill>
                <a:srgbClr val="00338D"/>
              </a:solidFill>
            </a:endParaRPr>
          </a:p>
          <a:p>
            <a:endParaRPr lang="en-AU" dirty="0">
              <a:solidFill>
                <a:srgbClr val="00338D"/>
              </a:solidFill>
            </a:endParaRPr>
          </a:p>
        </p:txBody>
      </p:sp>
    </p:spTree>
    <p:extLst>
      <p:ext uri="{BB962C8B-B14F-4D97-AF65-F5344CB8AC3E}">
        <p14:creationId xmlns:p14="http://schemas.microsoft.com/office/powerpoint/2010/main" val="975236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 source</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4" name="Picture 3">
            <a:extLst>
              <a:ext uri="{FF2B5EF4-FFF2-40B4-BE49-F238E27FC236}">
                <a16:creationId xmlns:a16="http://schemas.microsoft.com/office/drawing/2014/main" id="{10295B90-F9EA-1CFF-CD8A-8FFAA7A7B48A}"/>
              </a:ext>
            </a:extLst>
          </p:cNvPr>
          <p:cNvPicPr>
            <a:picLocks noChangeAspect="1"/>
          </p:cNvPicPr>
          <p:nvPr/>
        </p:nvPicPr>
        <p:blipFill>
          <a:blip r:embed="rId3"/>
          <a:stretch>
            <a:fillRect/>
          </a:stretch>
        </p:blipFill>
        <p:spPr>
          <a:xfrm>
            <a:off x="736228" y="1045433"/>
            <a:ext cx="6104840" cy="5011435"/>
          </a:xfrm>
          <a:prstGeom prst="rect">
            <a:avLst/>
          </a:prstGeom>
        </p:spPr>
      </p:pic>
      <p:sp>
        <p:nvSpPr>
          <p:cNvPr id="10" name="TextBox 9">
            <a:extLst>
              <a:ext uri="{FF2B5EF4-FFF2-40B4-BE49-F238E27FC236}">
                <a16:creationId xmlns:a16="http://schemas.microsoft.com/office/drawing/2014/main" id="{5878B2B3-87F7-540F-8E87-F9ECECD0D391}"/>
              </a:ext>
            </a:extLst>
          </p:cNvPr>
          <p:cNvSpPr txBox="1"/>
          <p:nvPr/>
        </p:nvSpPr>
        <p:spPr>
          <a:xfrm>
            <a:off x="7255748" y="3244334"/>
            <a:ext cx="4648200" cy="369332"/>
          </a:xfrm>
          <a:prstGeom prst="rect">
            <a:avLst/>
          </a:prstGeom>
          <a:noFill/>
        </p:spPr>
        <p:txBody>
          <a:bodyPr wrap="square">
            <a:spAutoFit/>
          </a:bodyPr>
          <a:lstStyle/>
          <a:p>
            <a:r>
              <a:rPr lang="en-AU" i="1" dirty="0">
                <a:solidFill>
                  <a:srgbClr val="00338D"/>
                </a:solidFill>
              </a:rPr>
              <a:t>https://doi.org/10.1074/mcp.RA118.000734</a:t>
            </a:r>
          </a:p>
        </p:txBody>
      </p:sp>
    </p:spTree>
    <p:extLst>
      <p:ext uri="{BB962C8B-B14F-4D97-AF65-F5344CB8AC3E}">
        <p14:creationId xmlns:p14="http://schemas.microsoft.com/office/powerpoint/2010/main" val="265622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3203539" y="1972732"/>
            <a:ext cx="1011603"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10" name="TextBox 9">
            <a:extLst>
              <a:ext uri="{FF2B5EF4-FFF2-40B4-BE49-F238E27FC236}">
                <a16:creationId xmlns:a16="http://schemas.microsoft.com/office/drawing/2014/main" id="{EC606558-BCD3-4544-DC81-EB3E3D375E77}"/>
              </a:ext>
            </a:extLst>
          </p:cNvPr>
          <p:cNvSpPr txBox="1"/>
          <p:nvPr/>
        </p:nvSpPr>
        <p:spPr>
          <a:xfrm>
            <a:off x="3330539" y="1618872"/>
            <a:ext cx="1375669"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Patient</a:t>
            </a:r>
          </a:p>
        </p:txBody>
      </p:sp>
    </p:spTree>
    <p:extLst>
      <p:ext uri="{BB962C8B-B14F-4D97-AF65-F5344CB8AC3E}">
        <p14:creationId xmlns:p14="http://schemas.microsoft.com/office/powerpoint/2010/main" val="1472673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4CB3-A161-446E-B383-FAB5FF43E7AD}"/>
              </a:ext>
            </a:extLst>
          </p:cNvPr>
          <p:cNvSpPr>
            <a:spLocks noGrp="1"/>
          </p:cNvSpPr>
          <p:nvPr>
            <p:ph type="title"/>
          </p:nvPr>
        </p:nvSpPr>
        <p:spPr/>
        <p:txBody>
          <a:bodyPr/>
          <a:lstStyle/>
          <a:p>
            <a:r>
              <a:rPr lang="en-AU" dirty="0"/>
              <a:t>Data</a:t>
            </a:r>
          </a:p>
        </p:txBody>
      </p:sp>
      <p:sp>
        <p:nvSpPr>
          <p:cNvPr id="11" name="TextBox 10">
            <a:extLst>
              <a:ext uri="{FF2B5EF4-FFF2-40B4-BE49-F238E27FC236}">
                <a16:creationId xmlns:a16="http://schemas.microsoft.com/office/drawing/2014/main" id="{51864739-5AA8-479A-A5EA-1EA245829B93}"/>
              </a:ext>
            </a:extLst>
          </p:cNvPr>
          <p:cNvSpPr txBox="1"/>
          <p:nvPr/>
        </p:nvSpPr>
        <p:spPr>
          <a:xfrm>
            <a:off x="998400" y="1205345"/>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12" name="TextBox 11">
            <a:extLst>
              <a:ext uri="{FF2B5EF4-FFF2-40B4-BE49-F238E27FC236}">
                <a16:creationId xmlns:a16="http://schemas.microsoft.com/office/drawing/2014/main" id="{97874E84-CA1E-4870-B5BA-E40A71B5107D}"/>
              </a:ext>
            </a:extLst>
          </p:cNvPr>
          <p:cNvSpPr txBox="1"/>
          <p:nvPr/>
        </p:nvSpPr>
        <p:spPr>
          <a:xfrm>
            <a:off x="998399" y="1484693"/>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sp>
        <p:nvSpPr>
          <p:cNvPr id="7" name="TextBox 6">
            <a:extLst>
              <a:ext uri="{FF2B5EF4-FFF2-40B4-BE49-F238E27FC236}">
                <a16:creationId xmlns:a16="http://schemas.microsoft.com/office/drawing/2014/main" id="{3E28049F-1038-450D-AC5E-F4173385BC52}"/>
              </a:ext>
            </a:extLst>
          </p:cNvPr>
          <p:cNvSpPr txBox="1"/>
          <p:nvPr/>
        </p:nvSpPr>
        <p:spPr>
          <a:xfrm>
            <a:off x="834501" y="6161103"/>
            <a:ext cx="10067278" cy="422873"/>
          </a:xfrm>
          <a:prstGeom prst="rect">
            <a:avLst/>
          </a:prstGeom>
          <a:solidFill>
            <a:schemeClr val="bg1"/>
          </a:solidFill>
        </p:spPr>
        <p:txBody>
          <a:bodyPr vert="horz" wrap="square" lIns="0" tIns="0" rIns="0" bIns="0" rtlCol="0" anchor="t" anchorCtr="0">
            <a:noAutofit/>
          </a:bodyPr>
          <a:lstStyle/>
          <a:p>
            <a:pPr algn="l">
              <a:spcAft>
                <a:spcPts val="600"/>
              </a:spcAft>
            </a:pPr>
            <a:endParaRPr lang="en-AU" sz="1500" b="1" dirty="0">
              <a:solidFill>
                <a:schemeClr val="tx2"/>
              </a:solidFill>
            </a:endParaRPr>
          </a:p>
        </p:txBody>
      </p:sp>
      <p:sp>
        <p:nvSpPr>
          <p:cNvPr id="3" name="TextBox 2">
            <a:extLst>
              <a:ext uri="{FF2B5EF4-FFF2-40B4-BE49-F238E27FC236}">
                <a16:creationId xmlns:a16="http://schemas.microsoft.com/office/drawing/2014/main" id="{CC3C5B5C-4F07-EFBC-116D-0F8D1D9D6C50}"/>
              </a:ext>
            </a:extLst>
          </p:cNvPr>
          <p:cNvSpPr txBox="1"/>
          <p:nvPr/>
        </p:nvSpPr>
        <p:spPr>
          <a:xfrm>
            <a:off x="998399" y="1525034"/>
            <a:ext cx="2291065" cy="3990110"/>
          </a:xfrm>
          <a:prstGeom prst="rect">
            <a:avLst/>
          </a:prstGeom>
        </p:spPr>
        <p:txBody>
          <a:bodyPr vert="horz" wrap="square" lIns="0" tIns="0" rIns="0" bIns="0" rtlCol="0" anchor="t" anchorCtr="0">
            <a:noAutofit/>
          </a:bodyPr>
          <a:lstStyle/>
          <a:p>
            <a:pPr marL="285750" indent="-285750" algn="l">
              <a:spcAft>
                <a:spcPts val="600"/>
              </a:spcAft>
              <a:buFont typeface="Arial" panose="020B0604020202020204" pitchFamily="34" charset="0"/>
              <a:buChar char="•"/>
            </a:pPr>
            <a:endParaRPr lang="en-AU" sz="1500" b="1" dirty="0">
              <a:solidFill>
                <a:schemeClr val="tx2"/>
              </a:solidFill>
            </a:endParaRPr>
          </a:p>
        </p:txBody>
      </p:sp>
      <p:pic>
        <p:nvPicPr>
          <p:cNvPr id="6" name="Picture 5">
            <a:extLst>
              <a:ext uri="{FF2B5EF4-FFF2-40B4-BE49-F238E27FC236}">
                <a16:creationId xmlns:a16="http://schemas.microsoft.com/office/drawing/2014/main" id="{93955271-F2BC-0B0F-62CE-874BA59266CE}"/>
              </a:ext>
            </a:extLst>
          </p:cNvPr>
          <p:cNvPicPr>
            <a:picLocks noChangeAspect="1"/>
          </p:cNvPicPr>
          <p:nvPr/>
        </p:nvPicPr>
        <p:blipFill>
          <a:blip r:embed="rId3"/>
          <a:stretch>
            <a:fillRect/>
          </a:stretch>
        </p:blipFill>
        <p:spPr>
          <a:xfrm>
            <a:off x="67450" y="888368"/>
            <a:ext cx="11601380" cy="6282899"/>
          </a:xfrm>
          <a:prstGeom prst="rect">
            <a:avLst/>
          </a:prstGeom>
        </p:spPr>
      </p:pic>
      <p:sp>
        <p:nvSpPr>
          <p:cNvPr id="9" name="Rectangle 8">
            <a:extLst>
              <a:ext uri="{FF2B5EF4-FFF2-40B4-BE49-F238E27FC236}">
                <a16:creationId xmlns:a16="http://schemas.microsoft.com/office/drawing/2014/main" id="{5533B8CF-4C80-5E88-0662-2535CBC5B743}"/>
              </a:ext>
            </a:extLst>
          </p:cNvPr>
          <p:cNvSpPr/>
          <p:nvPr/>
        </p:nvSpPr>
        <p:spPr>
          <a:xfrm>
            <a:off x="4236470" y="1972732"/>
            <a:ext cx="1011603" cy="5113867"/>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AU" sz="1500" dirty="0" err="1">
              <a:solidFill>
                <a:schemeClr val="bg1"/>
              </a:solidFill>
            </a:endParaRPr>
          </a:p>
        </p:txBody>
      </p:sp>
      <p:sp>
        <p:nvSpPr>
          <p:cNvPr id="4" name="TextBox 3">
            <a:extLst>
              <a:ext uri="{FF2B5EF4-FFF2-40B4-BE49-F238E27FC236}">
                <a16:creationId xmlns:a16="http://schemas.microsoft.com/office/drawing/2014/main" id="{B9C0C2C0-1CE9-6C2A-2EA1-98813163DC5B}"/>
              </a:ext>
            </a:extLst>
          </p:cNvPr>
          <p:cNvSpPr txBox="1"/>
          <p:nvPr/>
        </p:nvSpPr>
        <p:spPr>
          <a:xfrm>
            <a:off x="4117939" y="1537785"/>
            <a:ext cx="1375669" cy="227429"/>
          </a:xfrm>
          <a:prstGeom prst="rect">
            <a:avLst/>
          </a:prstGeom>
        </p:spPr>
        <p:txBody>
          <a:bodyPr vert="horz" wrap="square" lIns="0" tIns="0" rIns="0" bIns="0" rtlCol="0" anchor="t" anchorCtr="0">
            <a:noAutofit/>
          </a:bodyPr>
          <a:lstStyle/>
          <a:p>
            <a:pPr algn="l">
              <a:spcAft>
                <a:spcPts val="600"/>
              </a:spcAft>
            </a:pPr>
            <a:r>
              <a:rPr lang="en-AU" sz="1500" b="1" dirty="0">
                <a:solidFill>
                  <a:schemeClr val="tx2"/>
                </a:solidFill>
              </a:rPr>
              <a:t>Patient group</a:t>
            </a:r>
          </a:p>
        </p:txBody>
      </p:sp>
    </p:spTree>
    <p:extLst>
      <p:ext uri="{BB962C8B-B14F-4D97-AF65-F5344CB8AC3E}">
        <p14:creationId xmlns:p14="http://schemas.microsoft.com/office/powerpoint/2010/main" val="21988837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ags/tag1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1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2.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2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0.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31.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4.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5.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6.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7.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8.xml><?xml version="1.0" encoding="utf-8"?>
<p:tagLst xmlns:a="http://schemas.openxmlformats.org/drawingml/2006/main" xmlns:r="http://schemas.openxmlformats.org/officeDocument/2006/relationships" xmlns:p="http://schemas.openxmlformats.org/presentationml/2006/main">
  <p:tag name="DOCUMENTCLASSIFICATION" val="TRUE"/>
</p:tagLst>
</file>

<file path=ppt/tags/tag9.xml><?xml version="1.0" encoding="utf-8"?>
<p:tagLst xmlns:a="http://schemas.openxmlformats.org/drawingml/2006/main" xmlns:r="http://schemas.openxmlformats.org/officeDocument/2006/relationships" xmlns:p="http://schemas.openxmlformats.org/presentationml/2006/main">
  <p:tag name="DOCUMENTCLASSIFICATION" val="TRUE"/>
</p:tagLst>
</file>

<file path=ppt/theme/theme1.xml><?xml version="1.0" encoding="utf-8"?>
<a:theme xmlns:a="http://schemas.openxmlformats.org/drawingml/2006/main" name="KPMG Widescreen [16:9] Feb 2022">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Presentation2" id="{6F9D073B-8B7E-4CCD-B454-11736666544F}" vid="{CB0E54E2-5236-4DAF-8398-713F6E87C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13f71785-503b-4c78-92c2-f5412d7ebf61">
      <Terms xmlns="http://schemas.microsoft.com/office/infopath/2007/PartnerControls"/>
    </lcf76f155ced4ddcb4097134ff3c332f>
    <TaxCatchAll xmlns="4243d5be-521d-4052-81ca-f0f31ea6f2da" xsi:nil="true"/>
    <SharedWithUsers xmlns="4f3c1215-9765-42ae-87ec-ecb752eba905">
      <UserInfo>
        <DisplayName>AU - PIP National Members</DisplayName>
        <AccountId>8</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2017938133E464B8532274131FB2518" ma:contentTypeVersion="16" ma:contentTypeDescription="Create a new document." ma:contentTypeScope="" ma:versionID="f4f263b28ac96a8643a83e2f16826777">
  <xsd:schema xmlns:xsd="http://www.w3.org/2001/XMLSchema" xmlns:xs="http://www.w3.org/2001/XMLSchema" xmlns:p="http://schemas.microsoft.com/office/2006/metadata/properties" xmlns:ns2="13f71785-503b-4c78-92c2-f5412d7ebf61" xmlns:ns3="4f3c1215-9765-42ae-87ec-ecb752eba905" xmlns:ns4="4243d5be-521d-4052-81ca-f0f31ea6f2da" targetNamespace="http://schemas.microsoft.com/office/2006/metadata/properties" ma:root="true" ma:fieldsID="d1ec5fb5ade7e6f57ffd5ae5d5abae42" ns2:_="" ns3:_="" ns4:_="">
    <xsd:import namespace="13f71785-503b-4c78-92c2-f5412d7ebf61"/>
    <xsd:import namespace="4f3c1215-9765-42ae-87ec-ecb752eba905"/>
    <xsd:import namespace="4243d5be-521d-4052-81ca-f0f31ea6f2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AutoKeyPoints" minOccurs="0"/>
                <xsd:element ref="ns2:MediaServiceKeyPoints" minOccurs="0"/>
                <xsd:element ref="ns2:lcf76f155ced4ddcb4097134ff3c332f" minOccurs="0"/>
                <xsd:element ref="ns4:TaxCatchAll"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71785-503b-4c78-92c2-f5412d7eb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883d318-f35c-4577-94aa-4c8e836d27a7"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f3c1215-9765-42ae-87ec-ecb752eba9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3d5be-521d-4052-81ca-f0f31ea6f2da"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ab6c1-e67c-443d-ae81-e8855ef1ecbe}" ma:internalName="TaxCatchAll" ma:showField="CatchAllData" ma:web="4f3c1215-9765-42ae-87ec-ecb752eba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ECD5F0-384F-45A9-9891-3BBCD063953C}">
  <ds:schemaRefs>
    <ds:schemaRef ds:uri="http://schemas.microsoft.com/office/2006/documentManagement/types"/>
    <ds:schemaRef ds:uri="http://schemas.microsoft.com/office/2006/metadata/properties"/>
    <ds:schemaRef ds:uri="http://purl.org/dc/elements/1.1/"/>
    <ds:schemaRef ds:uri="4243d5be-521d-4052-81ca-f0f31ea6f2da"/>
    <ds:schemaRef ds:uri="http://www.w3.org/XML/1998/namespace"/>
    <ds:schemaRef ds:uri="http://schemas.microsoft.com/office/infopath/2007/PartnerControls"/>
    <ds:schemaRef ds:uri="13f71785-503b-4c78-92c2-f5412d7ebf61"/>
    <ds:schemaRef ds:uri="http://purl.org/dc/terms/"/>
    <ds:schemaRef ds:uri="http://schemas.openxmlformats.org/package/2006/metadata/core-properties"/>
    <ds:schemaRef ds:uri="4f3c1215-9765-42ae-87ec-ecb752eba905"/>
    <ds:schemaRef ds:uri="http://purl.org/dc/dcmitype/"/>
  </ds:schemaRefs>
</ds:datastoreItem>
</file>

<file path=customXml/itemProps2.xml><?xml version="1.0" encoding="utf-8"?>
<ds:datastoreItem xmlns:ds="http://schemas.openxmlformats.org/officeDocument/2006/customXml" ds:itemID="{41EAE92F-8B56-4ED9-A2EA-32F28F0BABF4}">
  <ds:schemaRefs>
    <ds:schemaRef ds:uri="http://schemas.microsoft.com/sharepoint/v3/contenttype/forms"/>
  </ds:schemaRefs>
</ds:datastoreItem>
</file>

<file path=customXml/itemProps3.xml><?xml version="1.0" encoding="utf-8"?>
<ds:datastoreItem xmlns:ds="http://schemas.openxmlformats.org/officeDocument/2006/customXml" ds:itemID="{21866915-FB50-4409-83C2-4D3C08AB6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f71785-503b-4c78-92c2-f5412d7ebf61"/>
    <ds:schemaRef ds:uri="4f3c1215-9765-42ae-87ec-ecb752eba905"/>
    <ds:schemaRef ds:uri="4243d5be-521d-4052-81ca-f0f31ea6f2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5170</TotalTime>
  <Words>1205</Words>
  <Application>Microsoft Office PowerPoint</Application>
  <PresentationFormat>Widescreen</PresentationFormat>
  <Paragraphs>248</Paragraphs>
  <Slides>30</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KPMG Bold</vt:lpstr>
      <vt:lpstr>Arial</vt:lpstr>
      <vt:lpstr>Calibri</vt:lpstr>
      <vt:lpstr>KPMG Widescreen [16:9] Feb 2022</vt:lpstr>
      <vt:lpstr>Machine Learning to diagnose Oesophageal Cancer</vt:lpstr>
      <vt:lpstr>PowerPoint Presentation</vt:lpstr>
      <vt:lpstr>Introduction</vt:lpstr>
      <vt:lpstr>Introduction: Oesophageal cancer</vt:lpstr>
      <vt:lpstr>Data workflow</vt:lpstr>
      <vt:lpstr>Approach</vt:lpstr>
      <vt:lpstr>Data source</vt:lpstr>
      <vt:lpstr>Data</vt:lpstr>
      <vt:lpstr>Data</vt:lpstr>
      <vt:lpstr>Data</vt:lpstr>
      <vt:lpstr>Data</vt:lpstr>
      <vt:lpstr>Data</vt:lpstr>
      <vt:lpstr>Tableau visualisations</vt:lpstr>
      <vt:lpstr>Our ML models</vt:lpstr>
      <vt:lpstr>How do  we optimise ML models? </vt:lpstr>
      <vt:lpstr>Grouping data</vt:lpstr>
      <vt:lpstr>2. Data in   </vt:lpstr>
      <vt:lpstr>2. Data in   </vt:lpstr>
      <vt:lpstr>3. Model selection   </vt:lpstr>
      <vt:lpstr>4. Best Parameters   </vt:lpstr>
      <vt:lpstr>The process</vt:lpstr>
      <vt:lpstr>PowerPoint Presentation</vt:lpstr>
      <vt:lpstr>Supervised machine learning</vt:lpstr>
      <vt:lpstr>3. Find the best parameters</vt:lpstr>
      <vt:lpstr>Performance of ML models</vt:lpstr>
      <vt:lpstr>Front end: Streamlit</vt:lpstr>
      <vt:lpstr>User friendly app interface to predict esophageal cancer</vt:lpstr>
      <vt:lpstr>Limitations &amp; Future Work</vt:lpstr>
      <vt:lpstr>Limitations</vt:lpstr>
      <vt:lpstr>Q&amp;A</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Rosli, Saifun</dc:creator>
  <cp:lastModifiedBy>Brianna O'Connor</cp:lastModifiedBy>
  <cp:revision>328</cp:revision>
  <dcterms:created xsi:type="dcterms:W3CDTF">2022-03-14T16:42:38Z</dcterms:created>
  <dcterms:modified xsi:type="dcterms:W3CDTF">2023-03-21T07:13:51Z</dcterms:modified>
  <cp:category>KPMG Public</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0x01010022017938133E464B8532274131FB2518</vt:lpwstr>
  </property>
  <property fmtid="{D5CDD505-2E9C-101B-9397-08002B2CF9AE}" pid="3" name="MediaServiceImageTags">
    <vt:lpwstr/>
  </property>
</Properties>
</file>

<file path=docProps/thumbnail.jpeg>
</file>